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A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10"/>
    <p:restoredTop sz="94694"/>
  </p:normalViewPr>
  <p:slideViewPr>
    <p:cSldViewPr snapToGrid="0" snapToObjects="1">
      <p:cViewPr varScale="1">
        <p:scale>
          <a:sx n="264" d="100"/>
          <a:sy n="264" d="100"/>
        </p:scale>
        <p:origin x="184"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usuario\Downloads\Resultados%20encuesta%20nods%20AR%20010915.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etalogica\Dropbox\PROYECTOS%20Metal&#243;gica%20&amp;%20FCEC\Proyectos%20pasados\NODS\NODS%202018\Informe%202018\Resultados%20descriptivos%20y%20comparativos%20NODS%202018%20(respaldo%20informe)%20031128.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Uusuario\Downloads\Respaldo%20informe%20Ludopat&#237;a%20X%20Psicosociale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Uusuario\Downloads\Respaldo%20informe%20Ludopat&#237;a%20X%20Psicosociale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Uusuario\Downloads\Respaldo%20informe%20Ludopat&#237;a%20X%20Psicosociale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Uusuario\Downloads\Respaldo%20informe%20Ludopat&#237;a%20X%20Psicosociale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Uusuario\Downloads\Respaldo%20informe%20Ludopat&#237;a%20X%20Psicosociale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Uusuario\Downloads\Respaldo%20informe%20Ludopat&#237;a%20X%20Psicosociale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Uusuario\Downloads\Respaldo%20informe%20Ludopat&#237;a%20X%20Psicosociale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Uusuario\Downloads\Respaldo%20informe%20Ludopat&#237;a%20X%20Psicosociales.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usuario\Downloads\Resultados%20encuesta%20nodS%20201888.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usuario\Downloads\Resultados%20encuesta%20nodS%2020188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usuario\Downloads\Resultados%20descriptivos%20y%20comparativos%20NODS%202018%20(respaldo%20informe)%20031128%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usuario\Downloads\Resultados%20descriptivos%20y%20comparativos%20NODS%202018%20(respaldo%20informe)%20031128.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usuario\Downloads\Resultados%20descriptivos%20y%20comparativos%20NODS%202018%20(respaldo%20informe)%20031128.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usuario\Downloads\Resultados%20descriptivos%20y%20comparativos%20NODS%202018%20(respaldo%20informe)%20031128.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etalogica\Dropbox\PROYECTOS%20Metal&#243;gica%20&amp;%20FCEC\Proyectos%20pasados\NODS\NODS%202018\Informe%202018\Resultados%20descriptivos%20y%20comparativos%20NODS%202018%20(respaldo%20informe)%20031128.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etalogica\Dropbox\PROYECTOS%20Metal&#243;gica%20&amp;%20FCEC\Proyectos%20pasados\NODS\NODS%202018\Informe%202018\Resultados%20descriptivos%20y%20comparativos%20NODS%202018%20(respaldo%20informe)%20031128.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970429768482179E-2"/>
          <c:y val="0.17848347697976985"/>
          <c:w val="0.76551656668612089"/>
          <c:h val="0.74992037042082937"/>
        </c:manualLayout>
      </c:layout>
      <c:doughnutChart>
        <c:varyColors val="1"/>
        <c:ser>
          <c:idx val="0"/>
          <c:order val="0"/>
          <c:spPr>
            <a:ln>
              <a:noFill/>
            </a:ln>
          </c:spPr>
          <c:dPt>
            <c:idx val="0"/>
            <c:bubble3D val="0"/>
            <c:spPr>
              <a:gradFill>
                <a:gsLst>
                  <a:gs pos="100000">
                    <a:schemeClr val="accent6">
                      <a:lumMod val="60000"/>
                      <a:lumOff val="40000"/>
                    </a:schemeClr>
                  </a:gs>
                  <a:gs pos="0">
                    <a:schemeClr val="accent6"/>
                  </a:gs>
                </a:gsLst>
                <a:lin ang="5400000" scaled="0"/>
              </a:gradFill>
              <a:ln w="19050">
                <a:noFill/>
              </a:ln>
              <a:effectLst/>
            </c:spPr>
            <c:extLst>
              <c:ext xmlns:c16="http://schemas.microsoft.com/office/drawing/2014/chart" uri="{C3380CC4-5D6E-409C-BE32-E72D297353CC}">
                <c16:uniqueId val="{00000001-A9FB-F24E-B4B3-B95E853EBB5A}"/>
              </c:ext>
            </c:extLst>
          </c:dPt>
          <c:dPt>
            <c:idx val="1"/>
            <c:bubble3D val="0"/>
            <c:spPr>
              <a:gradFill>
                <a:gsLst>
                  <a:gs pos="100000">
                    <a:schemeClr val="accent5">
                      <a:lumMod val="60000"/>
                      <a:lumOff val="40000"/>
                    </a:schemeClr>
                  </a:gs>
                  <a:gs pos="0">
                    <a:schemeClr val="accent5"/>
                  </a:gs>
                </a:gsLst>
                <a:lin ang="5400000" scaled="0"/>
              </a:gradFill>
              <a:ln w="19050">
                <a:noFill/>
              </a:ln>
              <a:effectLst/>
            </c:spPr>
            <c:extLst>
              <c:ext xmlns:c16="http://schemas.microsoft.com/office/drawing/2014/chart" uri="{C3380CC4-5D6E-409C-BE32-E72D297353CC}">
                <c16:uniqueId val="{00000003-A9FB-F24E-B4B3-B95E853EBB5A}"/>
              </c:ext>
            </c:extLst>
          </c:dPt>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s-CL"/>
              </a:p>
            </c:txPr>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'[Resultados encuesta nods AR 010915.xlsx]Muestra'!$B$2:$B$3</c:f>
              <c:strCache>
                <c:ptCount val="2"/>
                <c:pt idx="0">
                  <c:v>Hombre</c:v>
                </c:pt>
                <c:pt idx="1">
                  <c:v>Mujer</c:v>
                </c:pt>
              </c:strCache>
            </c:strRef>
          </c:cat>
          <c:val>
            <c:numRef>
              <c:f>'[Resultados encuesta nods AR 010915.xlsx]Muestra'!$C$2:$C$3</c:f>
              <c:numCache>
                <c:formatCode>###0.0%</c:formatCode>
                <c:ptCount val="2"/>
                <c:pt idx="0">
                  <c:v>0.46400000000000002</c:v>
                </c:pt>
                <c:pt idx="1">
                  <c:v>0.53600000000000003</c:v>
                </c:pt>
              </c:numCache>
            </c:numRef>
          </c:val>
          <c:extLst>
            <c:ext xmlns:c16="http://schemas.microsoft.com/office/drawing/2014/chart" uri="{C3380CC4-5D6E-409C-BE32-E72D297353CC}">
              <c16:uniqueId val="{00000000-14EA-AD49-A0AF-DF5860B8D47D}"/>
            </c:ext>
          </c:extLst>
        </c:ser>
        <c:dLbls>
          <c:showLegendKey val="0"/>
          <c:showVal val="1"/>
          <c:showCatName val="0"/>
          <c:showSerName val="0"/>
          <c:showPercent val="0"/>
          <c:showBubbleSize val="0"/>
          <c:showLeaderLines val="1"/>
        </c:dLbls>
        <c:firstSliceAng val="0"/>
        <c:holeSize val="48"/>
      </c:doughnutChart>
      <c:spPr>
        <a:noFill/>
        <a:ln>
          <a:noFill/>
        </a:ln>
        <a:effectLst/>
      </c:spPr>
    </c:plotArea>
    <c:legend>
      <c:legendPos val="t"/>
      <c:overlay val="0"/>
      <c:spPr>
        <a:solidFill>
          <a:schemeClr val="lt1">
            <a:alpha val="50000"/>
          </a:schemeClr>
        </a:solidFill>
        <a:ln>
          <a:noFill/>
        </a:ln>
        <a:effectLst/>
      </c:spPr>
      <c:txPr>
        <a:bodyPr rot="0" spcFirstLastPara="1" vertOverflow="ellipsis" vert="horz" wrap="square" anchor="ctr" anchorCtr="1"/>
        <a:lstStyle/>
        <a:p>
          <a:pPr>
            <a:defRPr sz="800" b="0" i="0" u="none" strike="noStrike" kern="1200" baseline="0">
              <a:solidFill>
                <a:schemeClr val="dk1">
                  <a:lumMod val="65000"/>
                  <a:lumOff val="35000"/>
                </a:schemeClr>
              </a:solidFill>
              <a:latin typeface="+mn-lt"/>
              <a:ea typeface="+mn-ea"/>
              <a:cs typeface="+mn-cs"/>
            </a:defRPr>
          </a:pPr>
          <a:endParaRPr lang="es-CL"/>
        </a:p>
      </c:txPr>
    </c:legend>
    <c:plotVisOnly val="1"/>
    <c:dispBlanksAs val="gap"/>
    <c:showDLblsOverMax val="0"/>
  </c:chart>
  <c:spPr>
    <a:pattFill prst="dkDnDiag">
      <a:fgClr>
        <a:schemeClr val="lt1"/>
      </a:fgClr>
      <a:bgClr>
        <a:schemeClr val="dk1">
          <a:lumMod val="10000"/>
          <a:lumOff val="90000"/>
        </a:schemeClr>
      </a:bgClr>
    </a:pattFill>
    <a:ln w="9525" cap="flat" cmpd="sng" algn="ctr">
      <a:noFill/>
      <a:round/>
    </a:ln>
    <a:effectLst/>
  </c:spPr>
  <c:txPr>
    <a:bodyPr/>
    <a:lstStyle/>
    <a:p>
      <a:pPr>
        <a:defRPr sz="800"/>
      </a:pPr>
      <a:endParaRPr lang="es-C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'Riesgo no Riesgo x Otras'!$G$12</c:f>
              <c:strCache>
                <c:ptCount val="1"/>
                <c:pt idx="0">
                  <c:v>Bajo riesgo</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'Riesgo no Riesgo x Otras'!$F$13:$F$17</c:f>
              <c:strCache>
                <c:ptCount val="5"/>
                <c:pt idx="0">
                  <c:v>18-30 años</c:v>
                </c:pt>
                <c:pt idx="1">
                  <c:v>31-40 años</c:v>
                </c:pt>
                <c:pt idx="2">
                  <c:v>41-50 años</c:v>
                </c:pt>
                <c:pt idx="3">
                  <c:v>51-60 años</c:v>
                </c:pt>
                <c:pt idx="4">
                  <c:v>61 años o más</c:v>
                </c:pt>
              </c:strCache>
            </c:strRef>
          </c:cat>
          <c:val>
            <c:numRef>
              <c:f>'Riesgo no Riesgo x Otras'!$G$13:$G$17</c:f>
              <c:numCache>
                <c:formatCode>0.0%</c:formatCode>
                <c:ptCount val="5"/>
                <c:pt idx="0">
                  <c:v>0.84</c:v>
                </c:pt>
                <c:pt idx="1">
                  <c:v>0.85051546391752597</c:v>
                </c:pt>
                <c:pt idx="2">
                  <c:v>0.870588235294118</c:v>
                </c:pt>
                <c:pt idx="3">
                  <c:v>0.83152173913043503</c:v>
                </c:pt>
                <c:pt idx="4">
                  <c:v>0.80952380952380998</c:v>
                </c:pt>
              </c:numCache>
            </c:numRef>
          </c:val>
          <c:extLst>
            <c:ext xmlns:c16="http://schemas.microsoft.com/office/drawing/2014/chart" uri="{C3380CC4-5D6E-409C-BE32-E72D297353CC}">
              <c16:uniqueId val="{00000000-C203-AA47-948F-D87A66E36A7D}"/>
            </c:ext>
          </c:extLst>
        </c:ser>
        <c:ser>
          <c:idx val="1"/>
          <c:order val="1"/>
          <c:tx>
            <c:strRef>
              <c:f>'Riesgo no Riesgo x Otras'!$H$12</c:f>
              <c:strCache>
                <c:ptCount val="1"/>
                <c:pt idx="0">
                  <c:v>En riesgo</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'Riesgo no Riesgo x Otras'!$F$13:$F$17</c:f>
              <c:strCache>
                <c:ptCount val="5"/>
                <c:pt idx="0">
                  <c:v>18-30 años</c:v>
                </c:pt>
                <c:pt idx="1">
                  <c:v>31-40 años</c:v>
                </c:pt>
                <c:pt idx="2">
                  <c:v>41-50 años</c:v>
                </c:pt>
                <c:pt idx="3">
                  <c:v>51-60 años</c:v>
                </c:pt>
                <c:pt idx="4">
                  <c:v>61 años o más</c:v>
                </c:pt>
              </c:strCache>
            </c:strRef>
          </c:cat>
          <c:val>
            <c:numRef>
              <c:f>'Riesgo no Riesgo x Otras'!$H$13:$H$17</c:f>
              <c:numCache>
                <c:formatCode>0.0%</c:formatCode>
                <c:ptCount val="5"/>
                <c:pt idx="0">
                  <c:v>0.16</c:v>
                </c:pt>
                <c:pt idx="1">
                  <c:v>0.149484536082474</c:v>
                </c:pt>
                <c:pt idx="2">
                  <c:v>0.129411764705882</c:v>
                </c:pt>
                <c:pt idx="3">
                  <c:v>0.16847826086956499</c:v>
                </c:pt>
                <c:pt idx="4">
                  <c:v>0.19047619047619099</c:v>
                </c:pt>
              </c:numCache>
            </c:numRef>
          </c:val>
          <c:extLst>
            <c:ext xmlns:c16="http://schemas.microsoft.com/office/drawing/2014/chart" uri="{C3380CC4-5D6E-409C-BE32-E72D297353CC}">
              <c16:uniqueId val="{00000001-C203-AA47-948F-D87A66E36A7D}"/>
            </c:ext>
          </c:extLst>
        </c:ser>
        <c:dLbls>
          <c:dLblPos val="inEnd"/>
          <c:showLegendKey val="0"/>
          <c:showVal val="1"/>
          <c:showCatName val="0"/>
          <c:showSerName val="0"/>
          <c:showPercent val="0"/>
          <c:showBubbleSize val="0"/>
        </c:dLbls>
        <c:gapWidth val="267"/>
        <c:overlap val="-43"/>
        <c:axId val="-2108422696"/>
        <c:axId val="-2108419656"/>
      </c:barChart>
      <c:catAx>
        <c:axId val="-210842269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108419656"/>
        <c:crosses val="autoZero"/>
        <c:auto val="1"/>
        <c:lblAlgn val="ctr"/>
        <c:lblOffset val="100"/>
        <c:noMultiLvlLbl val="0"/>
      </c:catAx>
      <c:valAx>
        <c:axId val="-2108419656"/>
        <c:scaling>
          <c:orientation val="minMax"/>
        </c:scaling>
        <c:delete val="1"/>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2108422696"/>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dk1">
                  <a:lumMod val="65000"/>
                  <a:lumOff val="35000"/>
                </a:schemeClr>
              </a:solidFill>
              <a:latin typeface="Helvetica" pitchFamily="2" charset="0"/>
              <a:ea typeface="+mn-ea"/>
              <a:cs typeface="+mn-cs"/>
            </a:defRPr>
          </a:pPr>
          <a:endParaRPr lang="es-CL"/>
        </a:p>
      </c:txPr>
    </c:legend>
    <c:plotVisOnly val="1"/>
    <c:dispBlanksAs val="gap"/>
    <c:showDLblsOverMax val="0"/>
  </c:chart>
  <c:spPr>
    <a:no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'[Respaldo informe Ludopatía X Psicosociales.xlsx]Bienestar'!$K$3</c:f>
              <c:strCache>
                <c:ptCount val="1"/>
                <c:pt idx="0">
                  <c:v>Bienestar</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'[Respaldo informe Ludopatía X Psicosociales.xlsx]Bienestar'!$J$4:$J$5</c:f>
              <c:strCache>
                <c:ptCount val="2"/>
                <c:pt idx="0">
                  <c:v>Bajo riesgo</c:v>
                </c:pt>
                <c:pt idx="1">
                  <c:v>En riesgo</c:v>
                </c:pt>
              </c:strCache>
            </c:strRef>
          </c:cat>
          <c:val>
            <c:numRef>
              <c:f>'[Respaldo informe Ludopatía X Psicosociales.xlsx]Bienestar'!$K$4:$K$5</c:f>
              <c:numCache>
                <c:formatCode>###0.00</c:formatCode>
                <c:ptCount val="2"/>
                <c:pt idx="0">
                  <c:v>7.779347677067511</c:v>
                </c:pt>
                <c:pt idx="1">
                  <c:v>7.0053989830992158</c:v>
                </c:pt>
              </c:numCache>
            </c:numRef>
          </c:val>
          <c:extLst>
            <c:ext xmlns:c16="http://schemas.microsoft.com/office/drawing/2014/chart" uri="{C3380CC4-5D6E-409C-BE32-E72D297353CC}">
              <c16:uniqueId val="{00000000-4706-BA43-9710-4F04564187B7}"/>
            </c:ext>
          </c:extLst>
        </c:ser>
        <c:dLbls>
          <c:dLblPos val="inEnd"/>
          <c:showLegendKey val="0"/>
          <c:showVal val="1"/>
          <c:showCatName val="0"/>
          <c:showSerName val="0"/>
          <c:showPercent val="0"/>
          <c:showBubbleSize val="0"/>
        </c:dLbls>
        <c:gapWidth val="267"/>
        <c:overlap val="-43"/>
        <c:axId val="-2107475416"/>
        <c:axId val="-2107525048"/>
      </c:barChart>
      <c:catAx>
        <c:axId val="-21074754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107525048"/>
        <c:crosses val="autoZero"/>
        <c:auto val="1"/>
        <c:lblAlgn val="ctr"/>
        <c:lblOffset val="100"/>
        <c:noMultiLvlLbl val="0"/>
      </c:catAx>
      <c:valAx>
        <c:axId val="-2107525048"/>
        <c:scaling>
          <c:orientation val="minMax"/>
          <c:min val="0"/>
        </c:scaling>
        <c:delete val="1"/>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210747541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'[Respaldo informe Ludopatía X Psicosociales.xlsx]Salud MEntal'!$M$2</c:f>
              <c:strCache>
                <c:ptCount val="1"/>
                <c:pt idx="0">
                  <c:v>Salud Mental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'[Respaldo informe Ludopatía X Psicosociales.xlsx]Salud MEntal'!$L$3:$L$4</c:f>
              <c:strCache>
                <c:ptCount val="2"/>
                <c:pt idx="0">
                  <c:v>Bajo riesgo</c:v>
                </c:pt>
                <c:pt idx="1">
                  <c:v>En riesgo</c:v>
                </c:pt>
              </c:strCache>
            </c:strRef>
          </c:cat>
          <c:val>
            <c:numRef>
              <c:f>'[Respaldo informe Ludopatía X Psicosociales.xlsx]Salud MEntal'!$M$3:$M$4</c:f>
              <c:numCache>
                <c:formatCode>###0.00</c:formatCode>
                <c:ptCount val="2"/>
                <c:pt idx="0">
                  <c:v>1.8066155514696061</c:v>
                </c:pt>
                <c:pt idx="1">
                  <c:v>1.88466910063617</c:v>
                </c:pt>
              </c:numCache>
            </c:numRef>
          </c:val>
          <c:extLst>
            <c:ext xmlns:c16="http://schemas.microsoft.com/office/drawing/2014/chart" uri="{C3380CC4-5D6E-409C-BE32-E72D297353CC}">
              <c16:uniqueId val="{00000000-BFF7-654C-A729-95ADD457C0E4}"/>
            </c:ext>
          </c:extLst>
        </c:ser>
        <c:dLbls>
          <c:dLblPos val="outEnd"/>
          <c:showLegendKey val="0"/>
          <c:showVal val="1"/>
          <c:showCatName val="0"/>
          <c:showSerName val="0"/>
          <c:showPercent val="0"/>
          <c:showBubbleSize val="0"/>
        </c:dLbls>
        <c:gapWidth val="267"/>
        <c:overlap val="-43"/>
        <c:axId val="-2107437432"/>
        <c:axId val="-2107434824"/>
      </c:barChart>
      <c:catAx>
        <c:axId val="-210743743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107434824"/>
        <c:crosses val="autoZero"/>
        <c:auto val="1"/>
        <c:lblAlgn val="ctr"/>
        <c:lblOffset val="100"/>
        <c:noMultiLvlLbl val="0"/>
      </c:catAx>
      <c:valAx>
        <c:axId val="-2107434824"/>
        <c:scaling>
          <c:orientation val="minMax"/>
          <c:min val="0"/>
        </c:scaling>
        <c:delete val="1"/>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2107437432"/>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0116429974392E-2"/>
          <c:y val="3.41482218602885E-2"/>
          <c:w val="0.86647057657158499"/>
          <c:h val="0.77441445088216998"/>
        </c:manualLayout>
      </c:layout>
      <c:barChart>
        <c:barDir val="col"/>
        <c:grouping val="clustered"/>
        <c:varyColors val="0"/>
        <c:ser>
          <c:idx val="0"/>
          <c:order val="0"/>
          <c:tx>
            <c:strRef>
              <c:f>'[Respaldo informe Ludopatía X Psicosociales.xlsx]Drogas'!$N$2</c:f>
              <c:strCache>
                <c:ptCount val="1"/>
                <c:pt idx="0">
                  <c:v>Bajo Riesgo</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'[Respaldo informe Ludopatía X Psicosociales.xlsx]Drogas'!$M$3:$M$8</c:f>
              <c:strCache>
                <c:ptCount val="6"/>
                <c:pt idx="0">
                  <c:v>P71. ¿Fuma cigarrillos?</c:v>
                </c:pt>
                <c:pt idx="1">
                  <c:v>P72. ¿Bebe bebidas alcohólicas (cerveza, vino, otros licores)?</c:v>
                </c:pt>
                <c:pt idx="2">
                  <c:v>P73. ¿Se mete en problemas cuando bebe alcohol?</c:v>
                </c:pt>
                <c:pt idx="3">
                  <c:v>P74. ¿Fuma marihuana?</c:v>
                </c:pt>
                <c:pt idx="4">
                  <c:v>P75. ¿Usa otras drogas ilegales? (cocaína, pasta base, LSD, éxtasis, etc.)</c:v>
                </c:pt>
                <c:pt idx="5">
                  <c:v>P76. ¿Se mete en problemas cuando usa estas drogas (drogas ilegales)?</c:v>
                </c:pt>
              </c:strCache>
            </c:strRef>
          </c:cat>
          <c:val>
            <c:numRef>
              <c:f>'[Respaldo informe Ludopatía X Psicosociales.xlsx]Drogas'!$N$3:$N$8</c:f>
              <c:numCache>
                <c:formatCode>###0.00</c:formatCode>
                <c:ptCount val="6"/>
                <c:pt idx="0">
                  <c:v>1.823734239538338</c:v>
                </c:pt>
                <c:pt idx="1">
                  <c:v>1.9577391727647671</c:v>
                </c:pt>
                <c:pt idx="2">
                  <c:v>1.0778975931510151</c:v>
                </c:pt>
                <c:pt idx="3">
                  <c:v>1.46427746961953</c:v>
                </c:pt>
                <c:pt idx="4">
                  <c:v>1.113117146275963</c:v>
                </c:pt>
                <c:pt idx="5">
                  <c:v>1.0154836662639051</c:v>
                </c:pt>
              </c:numCache>
            </c:numRef>
          </c:val>
          <c:extLst>
            <c:ext xmlns:c16="http://schemas.microsoft.com/office/drawing/2014/chart" uri="{C3380CC4-5D6E-409C-BE32-E72D297353CC}">
              <c16:uniqueId val="{00000000-0D8A-4445-9F1F-70B4C953D4FF}"/>
            </c:ext>
          </c:extLst>
        </c:ser>
        <c:ser>
          <c:idx val="1"/>
          <c:order val="1"/>
          <c:tx>
            <c:strRef>
              <c:f>'[Respaldo informe Ludopatía X Psicosociales.xlsx]Drogas'!$O$2</c:f>
              <c:strCache>
                <c:ptCount val="1"/>
                <c:pt idx="0">
                  <c:v>En Riesgo</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'[Respaldo informe Ludopatía X Psicosociales.xlsx]Drogas'!$M$3:$M$8</c:f>
              <c:strCache>
                <c:ptCount val="6"/>
                <c:pt idx="0">
                  <c:v>P71. ¿Fuma cigarrillos?</c:v>
                </c:pt>
                <c:pt idx="1">
                  <c:v>P72. ¿Bebe bebidas alcohólicas (cerveza, vino, otros licores)?</c:v>
                </c:pt>
                <c:pt idx="2">
                  <c:v>P73. ¿Se mete en problemas cuando bebe alcohol?</c:v>
                </c:pt>
                <c:pt idx="3">
                  <c:v>P74. ¿Fuma marihuana?</c:v>
                </c:pt>
                <c:pt idx="4">
                  <c:v>P75. ¿Usa otras drogas ilegales? (cocaína, pasta base, LSD, éxtasis, etc.)</c:v>
                </c:pt>
                <c:pt idx="5">
                  <c:v>P76. ¿Se mete en problemas cuando usa estas drogas (drogas ilegales)?</c:v>
                </c:pt>
              </c:strCache>
            </c:strRef>
          </c:cat>
          <c:val>
            <c:numRef>
              <c:f>'[Respaldo informe Ludopatía X Psicosociales.xlsx]Drogas'!$O$3:$O$8</c:f>
              <c:numCache>
                <c:formatCode>###0.00</c:formatCode>
                <c:ptCount val="6"/>
                <c:pt idx="0">
                  <c:v>2.4240751710265682</c:v>
                </c:pt>
                <c:pt idx="1">
                  <c:v>2.1665502905074501</c:v>
                </c:pt>
                <c:pt idx="2">
                  <c:v>1.187816777297596</c:v>
                </c:pt>
                <c:pt idx="3">
                  <c:v>1.5491380229512499</c:v>
                </c:pt>
                <c:pt idx="4">
                  <c:v>1.167838243931518</c:v>
                </c:pt>
                <c:pt idx="5">
                  <c:v>1.0414731679895279</c:v>
                </c:pt>
              </c:numCache>
            </c:numRef>
          </c:val>
          <c:extLst>
            <c:ext xmlns:c16="http://schemas.microsoft.com/office/drawing/2014/chart" uri="{C3380CC4-5D6E-409C-BE32-E72D297353CC}">
              <c16:uniqueId val="{00000001-0D8A-4445-9F1F-70B4C953D4FF}"/>
            </c:ext>
          </c:extLst>
        </c:ser>
        <c:dLbls>
          <c:dLblPos val="outEnd"/>
          <c:showLegendKey val="0"/>
          <c:showVal val="1"/>
          <c:showCatName val="0"/>
          <c:showSerName val="0"/>
          <c:showPercent val="0"/>
          <c:showBubbleSize val="0"/>
        </c:dLbls>
        <c:gapWidth val="267"/>
        <c:overlap val="-43"/>
        <c:axId val="-2106241208"/>
        <c:axId val="-2106289896"/>
      </c:barChart>
      <c:catAx>
        <c:axId val="-210624120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106289896"/>
        <c:crosses val="autoZero"/>
        <c:auto val="1"/>
        <c:lblAlgn val="ctr"/>
        <c:lblOffset val="100"/>
        <c:noMultiLvlLbl val="0"/>
      </c:catAx>
      <c:valAx>
        <c:axId val="-2106289896"/>
        <c:scaling>
          <c:orientation val="minMax"/>
          <c:min val="0"/>
        </c:scaling>
        <c:delete val="1"/>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2106241208"/>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dk1">
                  <a:lumMod val="65000"/>
                  <a:lumOff val="35000"/>
                </a:schemeClr>
              </a:solidFill>
              <a:latin typeface="Helvetica" pitchFamily="2" charset="0"/>
              <a:ea typeface="+mn-ea"/>
              <a:cs typeface="+mn-cs"/>
            </a:defRPr>
          </a:pPr>
          <a:endParaRPr lang="es-CL"/>
        </a:p>
      </c:txPr>
    </c:legend>
    <c:plotVisOnly val="1"/>
    <c:dispBlanksAs val="gap"/>
    <c:showDLblsOverMax val="0"/>
  </c:chart>
  <c:spPr>
    <a:solidFill>
      <a:schemeClr val="lt1"/>
    </a:solid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'[Respaldo informe Ludopatía X Psicosociales.xlsx]Vida familiar y Crisis familiar'!$O$2</c:f>
              <c:strCache>
                <c:ptCount val="1"/>
                <c:pt idx="0">
                  <c:v>Bajo riesgo</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'[Respaldo informe Ludopatía X Psicosociales.xlsx]Vida familiar y Crisis familiar'!$N$3:$N$4</c:f>
              <c:strCache>
                <c:ptCount val="2"/>
                <c:pt idx="0">
                  <c:v>Vida Familiar</c:v>
                </c:pt>
                <c:pt idx="1">
                  <c:v>Crisis Familiar</c:v>
                </c:pt>
              </c:strCache>
            </c:strRef>
          </c:cat>
          <c:val>
            <c:numRef>
              <c:f>'[Respaldo informe Ludopatía X Psicosociales.xlsx]Vida familiar y Crisis familiar'!$O$3:$O$4</c:f>
              <c:numCache>
                <c:formatCode>###0.00</c:formatCode>
                <c:ptCount val="2"/>
                <c:pt idx="0">
                  <c:v>4.0712922749916558</c:v>
                </c:pt>
                <c:pt idx="1">
                  <c:v>2.9264315576504019</c:v>
                </c:pt>
              </c:numCache>
            </c:numRef>
          </c:val>
          <c:extLst>
            <c:ext xmlns:c16="http://schemas.microsoft.com/office/drawing/2014/chart" uri="{C3380CC4-5D6E-409C-BE32-E72D297353CC}">
              <c16:uniqueId val="{00000000-7870-4A45-9B59-A0FD110DA705}"/>
            </c:ext>
          </c:extLst>
        </c:ser>
        <c:ser>
          <c:idx val="1"/>
          <c:order val="1"/>
          <c:tx>
            <c:strRef>
              <c:f>'[Respaldo informe Ludopatía X Psicosociales.xlsx]Vida familiar y Crisis familiar'!$P$2</c:f>
              <c:strCache>
                <c:ptCount val="1"/>
                <c:pt idx="0">
                  <c:v>En riesgo</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'[Respaldo informe Ludopatía X Psicosociales.xlsx]Vida familiar y Crisis familiar'!$N$3:$N$4</c:f>
              <c:strCache>
                <c:ptCount val="2"/>
                <c:pt idx="0">
                  <c:v>Vida Familiar</c:v>
                </c:pt>
                <c:pt idx="1">
                  <c:v>Crisis Familiar</c:v>
                </c:pt>
              </c:strCache>
            </c:strRef>
          </c:cat>
          <c:val>
            <c:numRef>
              <c:f>'[Respaldo informe Ludopatía X Psicosociales.xlsx]Vida familiar y Crisis familiar'!$P$3:$P$4</c:f>
              <c:numCache>
                <c:formatCode>###0.00</c:formatCode>
                <c:ptCount val="2"/>
                <c:pt idx="0">
                  <c:v>3.8153678194826108</c:v>
                </c:pt>
                <c:pt idx="1">
                  <c:v>3.632889940404727</c:v>
                </c:pt>
              </c:numCache>
            </c:numRef>
          </c:val>
          <c:extLst>
            <c:ext xmlns:c16="http://schemas.microsoft.com/office/drawing/2014/chart" uri="{C3380CC4-5D6E-409C-BE32-E72D297353CC}">
              <c16:uniqueId val="{00000001-7870-4A45-9B59-A0FD110DA705}"/>
            </c:ext>
          </c:extLst>
        </c:ser>
        <c:dLbls>
          <c:dLblPos val="outEnd"/>
          <c:showLegendKey val="0"/>
          <c:showVal val="1"/>
          <c:showCatName val="0"/>
          <c:showSerName val="0"/>
          <c:showPercent val="0"/>
          <c:showBubbleSize val="0"/>
        </c:dLbls>
        <c:gapWidth val="267"/>
        <c:overlap val="-43"/>
        <c:axId val="-2088668568"/>
        <c:axId val="-2088665528"/>
      </c:barChart>
      <c:catAx>
        <c:axId val="-208866856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088665528"/>
        <c:crosses val="autoZero"/>
        <c:auto val="1"/>
        <c:lblAlgn val="ctr"/>
        <c:lblOffset val="100"/>
        <c:noMultiLvlLbl val="0"/>
      </c:catAx>
      <c:valAx>
        <c:axId val="-2088665528"/>
        <c:scaling>
          <c:orientation val="minMax"/>
        </c:scaling>
        <c:delete val="1"/>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2088668568"/>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dk1">
                  <a:lumMod val="65000"/>
                  <a:lumOff val="35000"/>
                </a:schemeClr>
              </a:solidFill>
              <a:latin typeface="Helvetica" pitchFamily="2" charset="0"/>
              <a:ea typeface="+mn-ea"/>
              <a:cs typeface="+mn-cs"/>
            </a:defRPr>
          </a:pPr>
          <a:endParaRPr lang="es-CL"/>
        </a:p>
      </c:txPr>
    </c:legend>
    <c:plotVisOnly val="1"/>
    <c:dispBlanksAs val="gap"/>
    <c:showDLblsOverMax val="0"/>
  </c:chart>
  <c:spPr>
    <a:no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'[Respaldo informe Ludopatía X Psicosociales.xlsx]Confianza y apoyo en la pareja'!$P$1</c:f>
              <c:strCache>
                <c:ptCount val="1"/>
                <c:pt idx="0">
                  <c:v>Confianza y apoyo en la pareja</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'[Respaldo informe Ludopatía X Psicosociales.xlsx]Confianza y apoyo en la pareja'!$O$2:$O$3</c:f>
              <c:strCache>
                <c:ptCount val="2"/>
                <c:pt idx="0">
                  <c:v>Bajo riesgo</c:v>
                </c:pt>
                <c:pt idx="1">
                  <c:v>En riesgo</c:v>
                </c:pt>
              </c:strCache>
            </c:strRef>
          </c:cat>
          <c:val>
            <c:numRef>
              <c:f>'[Respaldo informe Ludopatía X Psicosociales.xlsx]Confianza y apoyo en la pareja'!$P$2:$P$3</c:f>
              <c:numCache>
                <c:formatCode>###0.00</c:formatCode>
                <c:ptCount val="2"/>
                <c:pt idx="0">
                  <c:v>4.0582299527972703</c:v>
                </c:pt>
                <c:pt idx="1">
                  <c:v>3.8696349558050742</c:v>
                </c:pt>
              </c:numCache>
            </c:numRef>
          </c:val>
          <c:extLst>
            <c:ext xmlns:c16="http://schemas.microsoft.com/office/drawing/2014/chart" uri="{C3380CC4-5D6E-409C-BE32-E72D297353CC}">
              <c16:uniqueId val="{00000000-B214-A846-BA5A-907D42864F36}"/>
            </c:ext>
          </c:extLst>
        </c:ser>
        <c:dLbls>
          <c:dLblPos val="outEnd"/>
          <c:showLegendKey val="0"/>
          <c:showVal val="1"/>
          <c:showCatName val="0"/>
          <c:showSerName val="0"/>
          <c:showPercent val="0"/>
          <c:showBubbleSize val="0"/>
        </c:dLbls>
        <c:gapWidth val="267"/>
        <c:overlap val="-43"/>
        <c:axId val="-2106185656"/>
        <c:axId val="-2106176856"/>
      </c:barChart>
      <c:catAx>
        <c:axId val="-210618565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106176856"/>
        <c:crosses val="autoZero"/>
        <c:auto val="1"/>
        <c:lblAlgn val="ctr"/>
        <c:lblOffset val="100"/>
        <c:noMultiLvlLbl val="0"/>
      </c:catAx>
      <c:valAx>
        <c:axId val="-2106176856"/>
        <c:scaling>
          <c:orientation val="minMax"/>
          <c:min val="0"/>
        </c:scaling>
        <c:delete val="1"/>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210618565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no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'[Respaldo informe Ludopatía X Psicosociales.xlsx]Calidad y Cantidad de trabajo'!$P$1</c:f>
              <c:strCache>
                <c:ptCount val="1"/>
                <c:pt idx="0">
                  <c:v>Bajo riesgo</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'[Respaldo informe Ludopatía X Psicosociales.xlsx]Calidad y Cantidad de trabajo'!$O$2:$O$3</c:f>
              <c:strCache>
                <c:ptCount val="2"/>
                <c:pt idx="0">
                  <c:v>P95. ¿Cómo calificaría la CALIDAD de su desempeño en su trabajo/estudios?</c:v>
                </c:pt>
                <c:pt idx="1">
                  <c:v>P96. ¿Cómo cuantificaría la CANTIDAD de trabajo/estudios que realiza?</c:v>
                </c:pt>
              </c:strCache>
            </c:strRef>
          </c:cat>
          <c:val>
            <c:numRef>
              <c:f>'[Respaldo informe Ludopatía X Psicosociales.xlsx]Calidad y Cantidad de trabajo'!$P$2:$P$3</c:f>
              <c:numCache>
                <c:formatCode>###0.00</c:formatCode>
                <c:ptCount val="2"/>
                <c:pt idx="0">
                  <c:v>8.4697269009887108</c:v>
                </c:pt>
                <c:pt idx="1">
                  <c:v>8.0620238559169461</c:v>
                </c:pt>
              </c:numCache>
            </c:numRef>
          </c:val>
          <c:extLst>
            <c:ext xmlns:c16="http://schemas.microsoft.com/office/drawing/2014/chart" uri="{C3380CC4-5D6E-409C-BE32-E72D297353CC}">
              <c16:uniqueId val="{00000000-E2CD-B146-B605-693E3B37BC31}"/>
            </c:ext>
          </c:extLst>
        </c:ser>
        <c:ser>
          <c:idx val="1"/>
          <c:order val="1"/>
          <c:tx>
            <c:strRef>
              <c:f>'[Respaldo informe Ludopatía X Psicosociales.xlsx]Calidad y Cantidad de trabajo'!$Q$1</c:f>
              <c:strCache>
                <c:ptCount val="1"/>
                <c:pt idx="0">
                  <c:v>En riesgo</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'[Respaldo informe Ludopatía X Psicosociales.xlsx]Calidad y Cantidad de trabajo'!$O$2:$O$3</c:f>
              <c:strCache>
                <c:ptCount val="2"/>
                <c:pt idx="0">
                  <c:v>P95. ¿Cómo calificaría la CALIDAD de su desempeño en su trabajo/estudios?</c:v>
                </c:pt>
                <c:pt idx="1">
                  <c:v>P96. ¿Cómo cuantificaría la CANTIDAD de trabajo/estudios que realiza?</c:v>
                </c:pt>
              </c:strCache>
            </c:strRef>
          </c:cat>
          <c:val>
            <c:numRef>
              <c:f>'[Respaldo informe Ludopatía X Psicosociales.xlsx]Calidad y Cantidad de trabajo'!$Q$2:$Q$3</c:f>
              <c:numCache>
                <c:formatCode>###0.00</c:formatCode>
                <c:ptCount val="2"/>
                <c:pt idx="0">
                  <c:v>8.2381125993050617</c:v>
                </c:pt>
                <c:pt idx="1">
                  <c:v>7.7399711223062546</c:v>
                </c:pt>
              </c:numCache>
            </c:numRef>
          </c:val>
          <c:extLst>
            <c:ext xmlns:c16="http://schemas.microsoft.com/office/drawing/2014/chart" uri="{C3380CC4-5D6E-409C-BE32-E72D297353CC}">
              <c16:uniqueId val="{00000001-E2CD-B146-B605-693E3B37BC31}"/>
            </c:ext>
          </c:extLst>
        </c:ser>
        <c:dLbls>
          <c:showLegendKey val="0"/>
          <c:showVal val="1"/>
          <c:showCatName val="0"/>
          <c:showSerName val="0"/>
          <c:showPercent val="0"/>
          <c:showBubbleSize val="0"/>
        </c:dLbls>
        <c:gapWidth val="267"/>
        <c:overlap val="-43"/>
        <c:axId val="-2088618328"/>
        <c:axId val="-2088615288"/>
      </c:barChart>
      <c:catAx>
        <c:axId val="-208861832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088615288"/>
        <c:crosses val="autoZero"/>
        <c:auto val="1"/>
        <c:lblAlgn val="ctr"/>
        <c:lblOffset val="100"/>
        <c:noMultiLvlLbl val="0"/>
      </c:catAx>
      <c:valAx>
        <c:axId val="-2088615288"/>
        <c:scaling>
          <c:orientation val="minMax"/>
          <c:min val="0"/>
        </c:scaling>
        <c:delete val="1"/>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2088618328"/>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dk1">
                  <a:lumMod val="65000"/>
                  <a:lumOff val="35000"/>
                </a:schemeClr>
              </a:solidFill>
              <a:latin typeface="Helvetica" pitchFamily="2" charset="0"/>
              <a:ea typeface="+mn-ea"/>
              <a:cs typeface="+mn-cs"/>
            </a:defRPr>
          </a:pPr>
          <a:endParaRPr lang="es-CL"/>
        </a:p>
      </c:txPr>
    </c:legend>
    <c:plotVisOnly val="1"/>
    <c:dispBlanksAs val="gap"/>
    <c:showDLblsOverMax val="0"/>
  </c:chart>
  <c:spPr>
    <a:no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'[Respaldo informe Ludopatía X Psicosociales.xlsx]Soledad'!$Q$2</c:f>
              <c:strCache>
                <c:ptCount val="1"/>
                <c:pt idx="0">
                  <c:v>Soledad</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'[Respaldo informe Ludopatía X Psicosociales.xlsx]Soledad'!$P$3:$P$4</c:f>
              <c:strCache>
                <c:ptCount val="2"/>
                <c:pt idx="0">
                  <c:v>Bajo riesgo</c:v>
                </c:pt>
                <c:pt idx="1">
                  <c:v>En riesgo</c:v>
                </c:pt>
              </c:strCache>
            </c:strRef>
          </c:cat>
          <c:val>
            <c:numRef>
              <c:f>'[Respaldo informe Ludopatía X Psicosociales.xlsx]Soledad'!$Q$3:$Q$4</c:f>
              <c:numCache>
                <c:formatCode>###0.00</c:formatCode>
                <c:ptCount val="2"/>
                <c:pt idx="0">
                  <c:v>1.58879091040965</c:v>
                </c:pt>
                <c:pt idx="1">
                  <c:v>1.827021099233292</c:v>
                </c:pt>
              </c:numCache>
            </c:numRef>
          </c:val>
          <c:extLst>
            <c:ext xmlns:c16="http://schemas.microsoft.com/office/drawing/2014/chart" uri="{C3380CC4-5D6E-409C-BE32-E72D297353CC}">
              <c16:uniqueId val="{00000000-4418-2A43-B03F-7F8C46B20531}"/>
            </c:ext>
          </c:extLst>
        </c:ser>
        <c:dLbls>
          <c:dLblPos val="outEnd"/>
          <c:showLegendKey val="0"/>
          <c:showVal val="1"/>
          <c:showCatName val="0"/>
          <c:showSerName val="0"/>
          <c:showPercent val="0"/>
          <c:showBubbleSize val="0"/>
        </c:dLbls>
        <c:gapWidth val="267"/>
        <c:overlap val="-43"/>
        <c:axId val="-2088609640"/>
        <c:axId val="-2088629192"/>
      </c:barChart>
      <c:catAx>
        <c:axId val="-208860964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088629192"/>
        <c:crosses val="autoZero"/>
        <c:auto val="1"/>
        <c:lblAlgn val="ctr"/>
        <c:lblOffset val="100"/>
        <c:noMultiLvlLbl val="0"/>
      </c:catAx>
      <c:valAx>
        <c:axId val="-2088629192"/>
        <c:scaling>
          <c:orientation val="minMax"/>
          <c:min val="0"/>
        </c:scaling>
        <c:delete val="1"/>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2088609640"/>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no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222222222222223E-2"/>
          <c:y val="5.5555555555555552E-2"/>
          <c:w val="0.93888888888888888"/>
          <c:h val="0.83309419655876349"/>
        </c:manualLayout>
      </c:layout>
      <c:barChart>
        <c:barDir val="col"/>
        <c:grouping val="clustered"/>
        <c:varyColors val="0"/>
        <c:ser>
          <c:idx val="0"/>
          <c:order val="0"/>
          <c:tx>
            <c:strRef>
              <c:f>'[Respaldo informe Ludopatía X Psicosociales.xlsx]Estrés Financiero'!$P$3</c:f>
              <c:strCache>
                <c:ptCount val="1"/>
                <c:pt idx="0">
                  <c:v>Estrés financiero</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'[Respaldo informe Ludopatía X Psicosociales.xlsx]Estrés Financiero'!$O$4:$O$5</c:f>
              <c:strCache>
                <c:ptCount val="2"/>
                <c:pt idx="0">
                  <c:v>Bajo riesgo</c:v>
                </c:pt>
                <c:pt idx="1">
                  <c:v>En riesgo</c:v>
                </c:pt>
              </c:strCache>
            </c:strRef>
          </c:cat>
          <c:val>
            <c:numRef>
              <c:f>'[Respaldo informe Ludopatía X Psicosociales.xlsx]Estrés Financiero'!$P$4:$P$5</c:f>
              <c:numCache>
                <c:formatCode>###0.00</c:formatCode>
                <c:ptCount val="2"/>
                <c:pt idx="0">
                  <c:v>4.1303900464443783</c:v>
                </c:pt>
                <c:pt idx="1">
                  <c:v>4.8033541315634496</c:v>
                </c:pt>
              </c:numCache>
            </c:numRef>
          </c:val>
          <c:extLst>
            <c:ext xmlns:c16="http://schemas.microsoft.com/office/drawing/2014/chart" uri="{C3380CC4-5D6E-409C-BE32-E72D297353CC}">
              <c16:uniqueId val="{00000000-90E0-DA40-A848-2A244D0630F0}"/>
            </c:ext>
          </c:extLst>
        </c:ser>
        <c:dLbls>
          <c:dLblPos val="outEnd"/>
          <c:showLegendKey val="0"/>
          <c:showVal val="1"/>
          <c:showCatName val="0"/>
          <c:showSerName val="0"/>
          <c:showPercent val="0"/>
          <c:showBubbleSize val="0"/>
        </c:dLbls>
        <c:gapWidth val="267"/>
        <c:overlap val="-43"/>
        <c:axId val="-2107006248"/>
        <c:axId val="-2107292824"/>
      </c:barChart>
      <c:catAx>
        <c:axId val="-210700624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107292824"/>
        <c:crosses val="autoZero"/>
        <c:auto val="1"/>
        <c:lblAlgn val="ctr"/>
        <c:lblOffset val="100"/>
        <c:noMultiLvlLbl val="0"/>
      </c:catAx>
      <c:valAx>
        <c:axId val="-2107292824"/>
        <c:scaling>
          <c:orientation val="minMax"/>
          <c:min val="0"/>
        </c:scaling>
        <c:delete val="1"/>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210700624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no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doughnutChart>
        <c:varyColors val="1"/>
        <c:ser>
          <c:idx val="0"/>
          <c:order val="0"/>
          <c:spPr>
            <a:ln>
              <a:noFill/>
            </a:ln>
          </c:spPr>
          <c:dPt>
            <c:idx val="0"/>
            <c:bubble3D val="0"/>
            <c:spPr>
              <a:gradFill>
                <a:gsLst>
                  <a:gs pos="100000">
                    <a:schemeClr val="accent6">
                      <a:lumMod val="60000"/>
                      <a:lumOff val="40000"/>
                    </a:schemeClr>
                  </a:gs>
                  <a:gs pos="0">
                    <a:schemeClr val="accent6"/>
                  </a:gs>
                </a:gsLst>
                <a:lin ang="5400000" scaled="0"/>
              </a:gradFill>
              <a:ln w="19050">
                <a:noFill/>
              </a:ln>
              <a:effectLst/>
            </c:spPr>
            <c:extLst>
              <c:ext xmlns:c16="http://schemas.microsoft.com/office/drawing/2014/chart" uri="{C3380CC4-5D6E-409C-BE32-E72D297353CC}">
                <c16:uniqueId val="{00000006-8749-AA41-9AE8-78E33DD660E7}"/>
              </c:ext>
            </c:extLst>
          </c:dPt>
          <c:dPt>
            <c:idx val="1"/>
            <c:bubble3D val="0"/>
            <c:spPr>
              <a:gradFill>
                <a:gsLst>
                  <a:gs pos="100000">
                    <a:schemeClr val="accent5">
                      <a:lumMod val="60000"/>
                      <a:lumOff val="40000"/>
                    </a:schemeClr>
                  </a:gs>
                  <a:gs pos="0">
                    <a:schemeClr val="accent5"/>
                  </a:gs>
                </a:gsLst>
                <a:lin ang="5400000" scaled="0"/>
              </a:gradFill>
              <a:ln w="19050">
                <a:noFill/>
              </a:ln>
              <a:effectLst/>
            </c:spPr>
            <c:extLst>
              <c:ext xmlns:c16="http://schemas.microsoft.com/office/drawing/2014/chart" uri="{C3380CC4-5D6E-409C-BE32-E72D297353CC}">
                <c16:uniqueId val="{00000005-8749-AA41-9AE8-78E33DD660E7}"/>
              </c:ext>
            </c:extLst>
          </c:dPt>
          <c:dPt>
            <c:idx val="2"/>
            <c:bubble3D val="0"/>
            <c:spPr>
              <a:gradFill>
                <a:gsLst>
                  <a:gs pos="100000">
                    <a:schemeClr val="accent4">
                      <a:lumMod val="60000"/>
                      <a:lumOff val="40000"/>
                    </a:schemeClr>
                  </a:gs>
                  <a:gs pos="0">
                    <a:schemeClr val="accent4"/>
                  </a:gs>
                </a:gsLst>
                <a:lin ang="5400000" scaled="0"/>
              </a:gradFill>
              <a:ln w="19050">
                <a:noFill/>
              </a:ln>
              <a:effectLst/>
            </c:spPr>
            <c:extLst>
              <c:ext xmlns:c16="http://schemas.microsoft.com/office/drawing/2014/chart" uri="{C3380CC4-5D6E-409C-BE32-E72D297353CC}">
                <c16:uniqueId val="{00000003-8749-AA41-9AE8-78E33DD660E7}"/>
              </c:ext>
            </c:extLst>
          </c:dPt>
          <c:dPt>
            <c:idx val="3"/>
            <c:bubble3D val="0"/>
            <c:spPr>
              <a:gradFill>
                <a:gsLst>
                  <a:gs pos="100000">
                    <a:schemeClr val="accent6">
                      <a:lumMod val="60000"/>
                      <a:lumMod val="60000"/>
                      <a:lumOff val="40000"/>
                    </a:schemeClr>
                  </a:gs>
                  <a:gs pos="0">
                    <a:schemeClr val="accent6">
                      <a:lumMod val="60000"/>
                    </a:schemeClr>
                  </a:gs>
                </a:gsLst>
                <a:lin ang="5400000" scaled="0"/>
              </a:gradFill>
              <a:ln w="19050">
                <a:noFill/>
              </a:ln>
              <a:effectLst/>
            </c:spPr>
            <c:extLst>
              <c:ext xmlns:c16="http://schemas.microsoft.com/office/drawing/2014/chart" uri="{C3380CC4-5D6E-409C-BE32-E72D297353CC}">
                <c16:uniqueId val="{00000002-8749-AA41-9AE8-78E33DD660E7}"/>
              </c:ext>
            </c:extLst>
          </c:dPt>
          <c:dPt>
            <c:idx val="4"/>
            <c:bubble3D val="0"/>
            <c:spPr>
              <a:gradFill>
                <a:gsLst>
                  <a:gs pos="100000">
                    <a:schemeClr val="accent5">
                      <a:lumMod val="60000"/>
                      <a:lumMod val="60000"/>
                      <a:lumOff val="40000"/>
                    </a:schemeClr>
                  </a:gs>
                  <a:gs pos="0">
                    <a:schemeClr val="accent5">
                      <a:lumMod val="60000"/>
                    </a:schemeClr>
                  </a:gs>
                </a:gsLst>
                <a:lin ang="5400000" scaled="0"/>
              </a:gradFill>
              <a:ln w="19050">
                <a:noFill/>
              </a:ln>
              <a:effectLst/>
            </c:spPr>
            <c:extLst>
              <c:ext xmlns:c16="http://schemas.microsoft.com/office/drawing/2014/chart" uri="{C3380CC4-5D6E-409C-BE32-E72D297353CC}">
                <c16:uniqueId val="{00000001-8749-AA41-9AE8-78E33DD660E7}"/>
              </c:ext>
            </c:extLst>
          </c:dPt>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extLst>
          </c:dLbls>
          <c:cat>
            <c:strRef>
              <c:f>Muestra!$B$24:$B$28</c:f>
              <c:strCache>
                <c:ptCount val="5"/>
                <c:pt idx="0">
                  <c:v>18-30</c:v>
                </c:pt>
                <c:pt idx="1">
                  <c:v>31-40</c:v>
                </c:pt>
                <c:pt idx="2">
                  <c:v>41-50</c:v>
                </c:pt>
                <c:pt idx="3">
                  <c:v>51-60</c:v>
                </c:pt>
                <c:pt idx="4">
                  <c:v>61 o más</c:v>
                </c:pt>
              </c:strCache>
            </c:strRef>
          </c:cat>
          <c:val>
            <c:numRef>
              <c:f>Muestra!$C$24:$C$28</c:f>
              <c:numCache>
                <c:formatCode>###0.0%</c:formatCode>
                <c:ptCount val="5"/>
                <c:pt idx="0">
                  <c:v>0.51</c:v>
                </c:pt>
                <c:pt idx="1">
                  <c:v>0.13600000000000001</c:v>
                </c:pt>
                <c:pt idx="2">
                  <c:v>0.108</c:v>
                </c:pt>
                <c:pt idx="3">
                  <c:v>0.129</c:v>
                </c:pt>
                <c:pt idx="4">
                  <c:v>0.11700000000000001</c:v>
                </c:pt>
              </c:numCache>
            </c:numRef>
          </c:val>
          <c:extLst>
            <c:ext xmlns:c16="http://schemas.microsoft.com/office/drawing/2014/chart" uri="{C3380CC4-5D6E-409C-BE32-E72D297353CC}">
              <c16:uniqueId val="{00000000-8749-AA41-9AE8-78E33DD660E7}"/>
            </c:ext>
          </c:extLst>
        </c:ser>
        <c:dLbls>
          <c:showLegendKey val="0"/>
          <c:showVal val="1"/>
          <c:showCatName val="0"/>
          <c:showSerName val="0"/>
          <c:showPercent val="0"/>
          <c:showBubbleSize val="0"/>
          <c:showLeaderLines val="0"/>
        </c:dLbls>
        <c:firstSliceAng val="324"/>
        <c:holeSize val="48"/>
      </c:doughnutChart>
      <c:spPr>
        <a:noFill/>
        <a:ln>
          <a:noFill/>
        </a:ln>
        <a:effectLst/>
      </c:spPr>
    </c:plotArea>
    <c:legend>
      <c:legendPos val="t"/>
      <c:overlay val="0"/>
      <c:spPr>
        <a:solidFill>
          <a:schemeClr val="lt1">
            <a:alpha val="50000"/>
          </a:schemeClr>
        </a:solidFill>
        <a:ln>
          <a:noFill/>
        </a:ln>
        <a:effectLst/>
      </c:spPr>
      <c:txPr>
        <a:bodyPr rot="0" spcFirstLastPara="1" vertOverflow="ellipsis" vert="horz" wrap="square" anchor="ctr" anchorCtr="1"/>
        <a:lstStyle/>
        <a:p>
          <a:pPr>
            <a:defRPr sz="800" b="0" i="0" u="none" strike="noStrike" kern="1200" baseline="0">
              <a:solidFill>
                <a:schemeClr val="dk1">
                  <a:lumMod val="65000"/>
                  <a:lumOff val="35000"/>
                </a:schemeClr>
              </a:solidFill>
              <a:latin typeface="+mn-lt"/>
              <a:ea typeface="+mn-ea"/>
              <a:cs typeface="+mn-cs"/>
            </a:defRPr>
          </a:pPr>
          <a:endParaRPr lang="es-CL"/>
        </a:p>
      </c:txPr>
    </c:legend>
    <c:plotVisOnly val="1"/>
    <c:dispBlanksAs val="gap"/>
    <c:showDLblsOverMax val="0"/>
  </c:chart>
  <c:spPr>
    <a:pattFill prst="dkDnDiag">
      <a:fgClr>
        <a:schemeClr val="lt1"/>
      </a:fgClr>
      <a:bgClr>
        <a:schemeClr val="dk1">
          <a:lumMod val="10000"/>
          <a:lumOff val="90000"/>
        </a:schemeClr>
      </a:bgClr>
    </a:pattFill>
    <a:ln w="9525" cap="flat" cmpd="sng" algn="ctr">
      <a:noFill/>
      <a:round/>
    </a:ln>
    <a:effectLst/>
  </c:spPr>
  <c:txPr>
    <a:bodyPr/>
    <a:lstStyle/>
    <a:p>
      <a:pPr>
        <a:defRPr sz="800"/>
      </a:pPr>
      <a:endParaRPr lang="es-C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951619453942311E-2"/>
          <c:y val="0.18125908752445852"/>
          <c:w val="0.8500967610921154"/>
          <c:h val="0.74436966933742987"/>
        </c:manualLayout>
      </c:layout>
      <c:doughnutChart>
        <c:varyColors val="1"/>
        <c:ser>
          <c:idx val="0"/>
          <c:order val="0"/>
          <c:spPr>
            <a:ln>
              <a:noFill/>
            </a:ln>
          </c:spPr>
          <c:dPt>
            <c:idx val="0"/>
            <c:bubble3D val="0"/>
            <c:spPr>
              <a:gradFill>
                <a:gsLst>
                  <a:gs pos="100000">
                    <a:schemeClr val="accent6">
                      <a:lumMod val="60000"/>
                      <a:lumOff val="40000"/>
                    </a:schemeClr>
                  </a:gs>
                  <a:gs pos="0">
                    <a:schemeClr val="accent6"/>
                  </a:gs>
                </a:gsLst>
                <a:lin ang="5400000" scaled="0"/>
              </a:gradFill>
              <a:ln w="19050">
                <a:noFill/>
              </a:ln>
              <a:effectLst/>
            </c:spPr>
            <c:extLst>
              <c:ext xmlns:c16="http://schemas.microsoft.com/office/drawing/2014/chart" uri="{C3380CC4-5D6E-409C-BE32-E72D297353CC}">
                <c16:uniqueId val="{00000005-B991-2443-AD89-ACAB635438DF}"/>
              </c:ext>
            </c:extLst>
          </c:dPt>
          <c:dPt>
            <c:idx val="1"/>
            <c:bubble3D val="0"/>
            <c:spPr>
              <a:gradFill>
                <a:gsLst>
                  <a:gs pos="100000">
                    <a:schemeClr val="accent5">
                      <a:lumMod val="60000"/>
                      <a:lumOff val="40000"/>
                    </a:schemeClr>
                  </a:gs>
                  <a:gs pos="0">
                    <a:schemeClr val="accent5"/>
                  </a:gs>
                </a:gsLst>
                <a:lin ang="5400000" scaled="0"/>
              </a:gradFill>
              <a:ln w="19050">
                <a:noFill/>
              </a:ln>
              <a:effectLst/>
            </c:spPr>
            <c:extLst>
              <c:ext xmlns:c16="http://schemas.microsoft.com/office/drawing/2014/chart" uri="{C3380CC4-5D6E-409C-BE32-E72D297353CC}">
                <c16:uniqueId val="{00000007-B991-2443-AD89-ACAB635438DF}"/>
              </c:ext>
            </c:extLst>
          </c:dPt>
          <c:dPt>
            <c:idx val="2"/>
            <c:bubble3D val="0"/>
            <c:spPr>
              <a:gradFill>
                <a:gsLst>
                  <a:gs pos="100000">
                    <a:schemeClr val="accent4">
                      <a:lumMod val="60000"/>
                      <a:lumOff val="40000"/>
                    </a:schemeClr>
                  </a:gs>
                  <a:gs pos="0">
                    <a:schemeClr val="accent4"/>
                  </a:gs>
                </a:gsLst>
                <a:lin ang="5400000" scaled="0"/>
              </a:gradFill>
              <a:ln w="19050">
                <a:noFill/>
              </a:ln>
              <a:effectLst/>
            </c:spPr>
            <c:extLst>
              <c:ext xmlns:c16="http://schemas.microsoft.com/office/drawing/2014/chart" uri="{C3380CC4-5D6E-409C-BE32-E72D297353CC}">
                <c16:uniqueId val="{00000005-8FB8-8845-96C5-948DE33FD287}"/>
              </c:ext>
            </c:extLst>
          </c:dPt>
          <c:dPt>
            <c:idx val="3"/>
            <c:bubble3D val="0"/>
            <c:spPr>
              <a:gradFill>
                <a:gsLst>
                  <a:gs pos="100000">
                    <a:schemeClr val="accent6">
                      <a:lumMod val="60000"/>
                      <a:lumMod val="60000"/>
                      <a:lumOff val="40000"/>
                    </a:schemeClr>
                  </a:gs>
                  <a:gs pos="0">
                    <a:schemeClr val="accent6">
                      <a:lumMod val="60000"/>
                    </a:schemeClr>
                  </a:gs>
                </a:gsLst>
                <a:lin ang="5400000" scaled="0"/>
              </a:gradFill>
              <a:ln w="19050">
                <a:noFill/>
              </a:ln>
              <a:effectLst/>
            </c:spPr>
            <c:extLst>
              <c:ext xmlns:c16="http://schemas.microsoft.com/office/drawing/2014/chart" uri="{C3380CC4-5D6E-409C-BE32-E72D297353CC}">
                <c16:uniqueId val="{00000008-B991-2443-AD89-ACAB635438DF}"/>
              </c:ext>
            </c:extLst>
          </c:dPt>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extLst>
          </c:dLbls>
          <c:cat>
            <c:strRef>
              <c:f>Muestra!$B$47:$B$50</c:f>
              <c:strCache>
                <c:ptCount val="4"/>
                <c:pt idx="0">
                  <c:v>ABC1</c:v>
                </c:pt>
                <c:pt idx="1">
                  <c:v>C2</c:v>
                </c:pt>
                <c:pt idx="2">
                  <c:v>C3</c:v>
                </c:pt>
                <c:pt idx="3">
                  <c:v>D</c:v>
                </c:pt>
              </c:strCache>
            </c:strRef>
          </c:cat>
          <c:val>
            <c:numRef>
              <c:f>Muestra!$C$47:$C$50</c:f>
              <c:numCache>
                <c:formatCode>###0.0%</c:formatCode>
                <c:ptCount val="4"/>
                <c:pt idx="0">
                  <c:v>0.27600000000000002</c:v>
                </c:pt>
                <c:pt idx="1">
                  <c:v>0.22900000000000001</c:v>
                </c:pt>
                <c:pt idx="2">
                  <c:v>0.27100000000000002</c:v>
                </c:pt>
                <c:pt idx="3">
                  <c:v>0.224</c:v>
                </c:pt>
              </c:numCache>
            </c:numRef>
          </c:val>
          <c:extLst>
            <c:ext xmlns:c16="http://schemas.microsoft.com/office/drawing/2014/chart" uri="{C3380CC4-5D6E-409C-BE32-E72D297353CC}">
              <c16:uniqueId val="{00000000-B991-2443-AD89-ACAB635438DF}"/>
            </c:ext>
          </c:extLst>
        </c:ser>
        <c:dLbls>
          <c:showLegendKey val="0"/>
          <c:showVal val="1"/>
          <c:showCatName val="0"/>
          <c:showSerName val="0"/>
          <c:showPercent val="0"/>
          <c:showBubbleSize val="0"/>
          <c:showLeaderLines val="0"/>
        </c:dLbls>
        <c:firstSliceAng val="0"/>
        <c:holeSize val="48"/>
      </c:doughnutChart>
      <c:spPr>
        <a:noFill/>
        <a:ln>
          <a:noFill/>
        </a:ln>
        <a:effectLst/>
      </c:spPr>
    </c:plotArea>
    <c:legend>
      <c:legendPos val="t"/>
      <c:overlay val="0"/>
      <c:spPr>
        <a:solidFill>
          <a:schemeClr val="lt1">
            <a:alpha val="50000"/>
          </a:schemeClr>
        </a:solidFill>
        <a:ln>
          <a:noFill/>
        </a:ln>
        <a:effectLst/>
      </c:spPr>
      <c:txPr>
        <a:bodyPr rot="0" spcFirstLastPara="1" vertOverflow="ellipsis" vert="horz" wrap="square" anchor="ctr" anchorCtr="1"/>
        <a:lstStyle/>
        <a:p>
          <a:pPr>
            <a:defRPr sz="800" b="0" i="0" u="none" strike="noStrike" kern="1200" baseline="0">
              <a:solidFill>
                <a:schemeClr val="dk1">
                  <a:lumMod val="65000"/>
                  <a:lumOff val="35000"/>
                </a:schemeClr>
              </a:solidFill>
              <a:latin typeface="+mn-lt"/>
              <a:ea typeface="+mn-ea"/>
              <a:cs typeface="+mn-cs"/>
            </a:defRPr>
          </a:pPr>
          <a:endParaRPr lang="es-CL"/>
        </a:p>
      </c:txPr>
    </c:legend>
    <c:plotVisOnly val="1"/>
    <c:dispBlanksAs val="gap"/>
    <c:showDLblsOverMax val="0"/>
  </c:chart>
  <c:spPr>
    <a:pattFill prst="dkDnDiag">
      <a:fgClr>
        <a:schemeClr val="lt1"/>
      </a:fgClr>
      <a:bgClr>
        <a:schemeClr val="dk1">
          <a:lumMod val="10000"/>
          <a:lumOff val="90000"/>
        </a:schemeClr>
      </a:bgClr>
    </a:pattFill>
    <a:ln w="9525" cap="flat" cmpd="sng" algn="ctr">
      <a:noFill/>
      <a:round/>
    </a:ln>
    <a:effectLst/>
  </c:spPr>
  <c:txPr>
    <a:bodyPr/>
    <a:lstStyle/>
    <a:p>
      <a:pPr>
        <a:defRPr sz="800"/>
      </a:pPr>
      <a:endParaRPr lang="es-C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'[Resultados descriptivos y comparativos NODS 2018 (respaldo informe) 031128 (1).xlsx]Resultados'!$BC$65</c:f>
              <c:strCache>
                <c:ptCount val="1"/>
                <c:pt idx="0">
                  <c:v>2015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'[Resultados descriptivos y comparativos NODS 2018 (respaldo informe) 031128 (1).xlsx]Resultados'!$BB$66:$BB$71</c:f>
              <c:strCache>
                <c:ptCount val="6"/>
                <c:pt idx="0">
                  <c:v>Boletos de lotería (Kino, Loto, etc.)</c:v>
                </c:pt>
                <c:pt idx="1">
                  <c:v>Raspes</c:v>
                </c:pt>
                <c:pt idx="2">
                  <c:v>Máquinas tragamonedas (fuera del casino)</c:v>
                </c:pt>
                <c:pt idx="3">
                  <c:v>Apostar en carreras de caballos</c:v>
                </c:pt>
                <c:pt idx="4">
                  <c:v>Apostar en un evento deportivo</c:v>
                </c:pt>
                <c:pt idx="5">
                  <c:v>Máquinas de casino</c:v>
                </c:pt>
              </c:strCache>
            </c:strRef>
          </c:cat>
          <c:val>
            <c:numRef>
              <c:f>'[Resultados descriptivos y comparativos NODS 2018 (respaldo informe) 031128 (1).xlsx]Resultados'!$BC$66:$BC$71</c:f>
              <c:numCache>
                <c:formatCode>###0.0%</c:formatCode>
                <c:ptCount val="6"/>
                <c:pt idx="0">
                  <c:v>0.71799999999999997</c:v>
                </c:pt>
                <c:pt idx="1">
                  <c:v>0.52244195203062604</c:v>
                </c:pt>
                <c:pt idx="2">
                  <c:v>0.35099999999999998</c:v>
                </c:pt>
                <c:pt idx="3">
                  <c:v>0.17599999999999999</c:v>
                </c:pt>
                <c:pt idx="4">
                  <c:v>0.156</c:v>
                </c:pt>
                <c:pt idx="5">
                  <c:v>0.156</c:v>
                </c:pt>
              </c:numCache>
            </c:numRef>
          </c:val>
          <c:extLst>
            <c:ext xmlns:c16="http://schemas.microsoft.com/office/drawing/2014/chart" uri="{C3380CC4-5D6E-409C-BE32-E72D297353CC}">
              <c16:uniqueId val="{00000000-0EF2-5D4E-9BEE-E25C9343E1C0}"/>
            </c:ext>
          </c:extLst>
        </c:ser>
        <c:ser>
          <c:idx val="1"/>
          <c:order val="1"/>
          <c:tx>
            <c:strRef>
              <c:f>'[Resultados descriptivos y comparativos NODS 2018 (respaldo informe) 031128 (1).xlsx]Resultados'!$BD$65</c:f>
              <c:strCache>
                <c:ptCount val="1"/>
                <c:pt idx="0">
                  <c:v>2018</c:v>
                </c:pt>
              </c:strCache>
            </c:strRef>
          </c:tx>
          <c:spPr>
            <a:solidFill>
              <a:srgbClr val="00AAC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'[Resultados descriptivos y comparativos NODS 2018 (respaldo informe) 031128 (1).xlsx]Resultados'!$BB$66:$BB$71</c:f>
              <c:strCache>
                <c:ptCount val="6"/>
                <c:pt idx="0">
                  <c:v>Boletos de lotería (Kino, Loto, etc.)</c:v>
                </c:pt>
                <c:pt idx="1">
                  <c:v>Raspes</c:v>
                </c:pt>
                <c:pt idx="2">
                  <c:v>Máquinas tragamonedas (fuera del casino)</c:v>
                </c:pt>
                <c:pt idx="3">
                  <c:v>Apostar en carreras de caballos</c:v>
                </c:pt>
                <c:pt idx="4">
                  <c:v>Apostar en un evento deportivo</c:v>
                </c:pt>
                <c:pt idx="5">
                  <c:v>Máquinas de casino</c:v>
                </c:pt>
              </c:strCache>
            </c:strRef>
          </c:cat>
          <c:val>
            <c:numRef>
              <c:f>'[Resultados descriptivos y comparativos NODS 2018 (respaldo informe) 031128 (1).xlsx]Resultados'!$BD$66:$BD$71</c:f>
              <c:numCache>
                <c:formatCode>###0.0%</c:formatCode>
                <c:ptCount val="6"/>
                <c:pt idx="0">
                  <c:v>0.67500000000000004</c:v>
                </c:pt>
                <c:pt idx="1">
                  <c:v>0.46899999999999997</c:v>
                </c:pt>
                <c:pt idx="2">
                  <c:v>0.36699999999999999</c:v>
                </c:pt>
                <c:pt idx="3">
                  <c:v>0.13600000000000001</c:v>
                </c:pt>
                <c:pt idx="4">
                  <c:v>0.11</c:v>
                </c:pt>
                <c:pt idx="5">
                  <c:v>0.11</c:v>
                </c:pt>
              </c:numCache>
            </c:numRef>
          </c:val>
          <c:extLst>
            <c:ext xmlns:c16="http://schemas.microsoft.com/office/drawing/2014/chart" uri="{C3380CC4-5D6E-409C-BE32-E72D297353CC}">
              <c16:uniqueId val="{00000001-0EF2-5D4E-9BEE-E25C9343E1C0}"/>
            </c:ext>
          </c:extLst>
        </c:ser>
        <c:dLbls>
          <c:dLblPos val="outEnd"/>
          <c:showLegendKey val="0"/>
          <c:showVal val="1"/>
          <c:showCatName val="0"/>
          <c:showSerName val="0"/>
          <c:showPercent val="0"/>
          <c:showBubbleSize val="0"/>
        </c:dLbls>
        <c:gapWidth val="247"/>
        <c:overlap val="-58"/>
        <c:axId val="-2130666392"/>
        <c:axId val="-2130663352"/>
      </c:barChart>
      <c:catAx>
        <c:axId val="-2130666392"/>
        <c:scaling>
          <c:orientation val="maxMin"/>
        </c:scaling>
        <c:delete val="0"/>
        <c:axPos val="l"/>
        <c:majorGridlines>
          <c:spPr>
            <a:ln w="9525" cap="flat" cmpd="sng" algn="ctr">
              <a:solidFill>
                <a:schemeClr val="dk1">
                  <a:lumMod val="15000"/>
                  <a:lumOff val="85000"/>
                </a:schemeClr>
              </a:solidFill>
              <a:round/>
            </a:ln>
            <a:effectLst/>
          </c:spPr>
        </c:majorGridlines>
        <c:numFmt formatCode="General" sourceLinked="0"/>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130663352"/>
        <c:crosses val="autoZero"/>
        <c:auto val="1"/>
        <c:lblAlgn val="ctr"/>
        <c:lblOffset val="100"/>
        <c:noMultiLvlLbl val="0"/>
      </c:catAx>
      <c:valAx>
        <c:axId val="-2130663352"/>
        <c:scaling>
          <c:orientation val="minMax"/>
        </c:scaling>
        <c:delete val="1"/>
        <c:axPos val="t"/>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2130666392"/>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CL"/>
        </a:p>
      </c:txPr>
    </c:legend>
    <c:plotVisOnly val="1"/>
    <c:dispBlanksAs val="gap"/>
    <c:showDLblsOverMax val="0"/>
  </c:chart>
  <c:spPr>
    <a:noFill/>
    <a:ln w="9525" cap="flat" cmpd="sng" algn="ctr">
      <a:noFill/>
      <a:round/>
    </a:ln>
    <a:effectLst/>
  </c:spPr>
  <c:txPr>
    <a:bodyPr/>
    <a:lstStyle/>
    <a:p>
      <a:pPr>
        <a:defRPr sz="900"/>
      </a:pPr>
      <a:endParaRPr lang="es-C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49978522419831"/>
          <c:y val="5.4788374510895119E-2"/>
          <c:w val="0.7265635324958255"/>
          <c:h val="0.82334947118101631"/>
        </c:manualLayout>
      </c:layout>
      <c:barChart>
        <c:barDir val="bar"/>
        <c:grouping val="clustered"/>
        <c:varyColors val="0"/>
        <c:ser>
          <c:idx val="0"/>
          <c:order val="0"/>
          <c:tx>
            <c:strRef>
              <c:f>'[Resultados descriptivos y comparativos NODS 2018 (respaldo informe) 031128.xlsx]Resultados'!$AD$364</c:f>
              <c:strCache>
                <c:ptCount val="1"/>
                <c:pt idx="0">
                  <c:v>2015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'[Resultados descriptivos y comparativos NODS 2018 (respaldo informe) 031128.xlsx]Resultados'!$AC$365:$AC$370</c:f>
              <c:strCache>
                <c:ptCount val="6"/>
                <c:pt idx="0">
                  <c:v>Solo/a</c:v>
                </c:pt>
                <c:pt idx="1">
                  <c:v>Con su pareja o marido/señora</c:v>
                </c:pt>
                <c:pt idx="2">
                  <c:v>Con otros miembros de su familia</c:v>
                </c:pt>
                <c:pt idx="3">
                  <c:v>Con amigos</c:v>
                </c:pt>
                <c:pt idx="4">
                  <c:v>Con compañeros de trabajo</c:v>
                </c:pt>
                <c:pt idx="5">
                  <c:v>Con otro grupo de personas específico</c:v>
                </c:pt>
              </c:strCache>
            </c:strRef>
          </c:cat>
          <c:val>
            <c:numRef>
              <c:f>'[Resultados descriptivos y comparativos NODS 2018 (respaldo informe) 031128.xlsx]Resultados'!$AD$365:$AD$370</c:f>
              <c:numCache>
                <c:formatCode>0.0%</c:formatCode>
                <c:ptCount val="6"/>
                <c:pt idx="0">
                  <c:v>0.45800000000000002</c:v>
                </c:pt>
                <c:pt idx="1">
                  <c:v>0.126</c:v>
                </c:pt>
                <c:pt idx="2">
                  <c:v>0.187</c:v>
                </c:pt>
                <c:pt idx="3">
                  <c:v>0.17399999999999999</c:v>
                </c:pt>
                <c:pt idx="4">
                  <c:v>2.9066096314466501E-2</c:v>
                </c:pt>
                <c:pt idx="5">
                  <c:v>2.5999999999999999E-2</c:v>
                </c:pt>
              </c:numCache>
            </c:numRef>
          </c:val>
          <c:extLst>
            <c:ext xmlns:c16="http://schemas.microsoft.com/office/drawing/2014/chart" uri="{C3380CC4-5D6E-409C-BE32-E72D297353CC}">
              <c16:uniqueId val="{00000000-1AFA-B54D-9847-B408F9E86417}"/>
            </c:ext>
          </c:extLst>
        </c:ser>
        <c:ser>
          <c:idx val="1"/>
          <c:order val="1"/>
          <c:tx>
            <c:strRef>
              <c:f>'[Resultados descriptivos y comparativos NODS 2018 (respaldo informe) 031128.xlsx]Resultados'!$AE$364</c:f>
              <c:strCache>
                <c:ptCount val="1"/>
                <c:pt idx="0">
                  <c:v>2018</c:v>
                </c:pt>
              </c:strCache>
            </c:strRef>
          </c:tx>
          <c:spPr>
            <a:solidFill>
              <a:srgbClr val="00AAC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'[Resultados descriptivos y comparativos NODS 2018 (respaldo informe) 031128.xlsx]Resultados'!$AC$365:$AC$370</c:f>
              <c:strCache>
                <c:ptCount val="6"/>
                <c:pt idx="0">
                  <c:v>Solo/a</c:v>
                </c:pt>
                <c:pt idx="1">
                  <c:v>Con su pareja o marido/señora</c:v>
                </c:pt>
                <c:pt idx="2">
                  <c:v>Con otros miembros de su familia</c:v>
                </c:pt>
                <c:pt idx="3">
                  <c:v>Con amigos</c:v>
                </c:pt>
                <c:pt idx="4">
                  <c:v>Con compañeros de trabajo</c:v>
                </c:pt>
                <c:pt idx="5">
                  <c:v>Con otro grupo de personas específico</c:v>
                </c:pt>
              </c:strCache>
            </c:strRef>
          </c:cat>
          <c:val>
            <c:numRef>
              <c:f>'[Resultados descriptivos y comparativos NODS 2018 (respaldo informe) 031128.xlsx]Resultados'!$AE$365:$AE$370</c:f>
              <c:numCache>
                <c:formatCode>0.0%</c:formatCode>
                <c:ptCount val="6"/>
                <c:pt idx="0">
                  <c:v>0.30775444264943502</c:v>
                </c:pt>
                <c:pt idx="1">
                  <c:v>0.14297253634894999</c:v>
                </c:pt>
                <c:pt idx="2">
                  <c:v>0.23344103392568699</c:v>
                </c:pt>
                <c:pt idx="3">
                  <c:v>0.24313408723748001</c:v>
                </c:pt>
                <c:pt idx="4">
                  <c:v>5.0080775444264897E-2</c:v>
                </c:pt>
                <c:pt idx="5">
                  <c:v>2.2617124394184202E-2</c:v>
                </c:pt>
              </c:numCache>
            </c:numRef>
          </c:val>
          <c:extLst>
            <c:ext xmlns:c16="http://schemas.microsoft.com/office/drawing/2014/chart" uri="{C3380CC4-5D6E-409C-BE32-E72D297353CC}">
              <c16:uniqueId val="{00000001-1AFA-B54D-9847-B408F9E86417}"/>
            </c:ext>
          </c:extLst>
        </c:ser>
        <c:dLbls>
          <c:dLblPos val="outEnd"/>
          <c:showLegendKey val="0"/>
          <c:showVal val="1"/>
          <c:showCatName val="0"/>
          <c:showSerName val="0"/>
          <c:showPercent val="0"/>
          <c:showBubbleSize val="0"/>
        </c:dLbls>
        <c:gapWidth val="247"/>
        <c:overlap val="-20"/>
        <c:axId val="2089632776"/>
        <c:axId val="2089635816"/>
      </c:barChart>
      <c:catAx>
        <c:axId val="2089632776"/>
        <c:scaling>
          <c:orientation val="maxMin"/>
        </c:scaling>
        <c:delete val="0"/>
        <c:axPos val="l"/>
        <c:majorGridlines>
          <c:spPr>
            <a:ln w="9525" cap="flat" cmpd="sng" algn="ctr">
              <a:solidFill>
                <a:schemeClr val="dk1">
                  <a:lumMod val="15000"/>
                  <a:lumOff val="85000"/>
                </a:schemeClr>
              </a:solidFill>
              <a:round/>
            </a:ln>
            <a:effectLst/>
          </c:spPr>
        </c:majorGridlines>
        <c:numFmt formatCode="General" sourceLinked="0"/>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089635816"/>
        <c:crosses val="autoZero"/>
        <c:auto val="1"/>
        <c:lblAlgn val="ctr"/>
        <c:lblOffset val="100"/>
        <c:noMultiLvlLbl val="0"/>
      </c:catAx>
      <c:valAx>
        <c:axId val="2089635816"/>
        <c:scaling>
          <c:orientation val="minMax"/>
        </c:scaling>
        <c:delete val="1"/>
        <c:axPos val="t"/>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2089632776"/>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dk1">
                  <a:lumMod val="65000"/>
                  <a:lumOff val="35000"/>
                </a:schemeClr>
              </a:solidFill>
              <a:latin typeface="Helvetica" pitchFamily="2" charset="0"/>
              <a:ea typeface="+mn-ea"/>
              <a:cs typeface="+mn-cs"/>
            </a:defRPr>
          </a:pPr>
          <a:endParaRPr lang="es-CL"/>
        </a:p>
      </c:txPr>
    </c:legend>
    <c:plotVisOnly val="1"/>
    <c:dispBlanksAs val="gap"/>
    <c:showDLblsOverMax val="0"/>
  </c:chart>
  <c:spPr>
    <a:no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'[Resultados descriptivos y comparativos NODS 2018 (respaldo informe) 031128.xlsx]Resultados'!$AD$556</c:f>
              <c:strCache>
                <c:ptCount val="1"/>
                <c:pt idx="0">
                  <c:v>2015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'[Resultados descriptivos y comparativos NODS 2018 (respaldo informe) 031128.xlsx]Resultados'!$AB$557:$AC$560</c:f>
              <c:multiLvlStrCache>
                <c:ptCount val="4"/>
                <c:lvl>
                  <c:pt idx="0">
                    <c:v>Bajo riesgo</c:v>
                  </c:pt>
                  <c:pt idx="1">
                    <c:v>Jugador de riesgo</c:v>
                  </c:pt>
                  <c:pt idx="2">
                    <c:v>Jugador problemático</c:v>
                  </c:pt>
                  <c:pt idx="3">
                    <c:v>Jugador patológico</c:v>
                  </c:pt>
                </c:lvl>
                <c:lvl>
                  <c:pt idx="0">
                    <c:v>NODS a lo largo de la vida</c:v>
                  </c:pt>
                </c:lvl>
              </c:multiLvlStrCache>
            </c:multiLvlStrRef>
          </c:cat>
          <c:val>
            <c:numRef>
              <c:f>'[Resultados descriptivos y comparativos NODS 2018 (respaldo informe) 031128.xlsx]Resultados'!$AD$557:$AD$560</c:f>
              <c:numCache>
                <c:formatCode>###0.0%</c:formatCode>
                <c:ptCount val="4"/>
                <c:pt idx="0">
                  <c:v>0.85699999999999998</c:v>
                </c:pt>
                <c:pt idx="1">
                  <c:v>8.8999999999999996E-2</c:v>
                </c:pt>
                <c:pt idx="2">
                  <c:v>2.9000000000000001E-2</c:v>
                </c:pt>
                <c:pt idx="3">
                  <c:v>2.4E-2</c:v>
                </c:pt>
              </c:numCache>
            </c:numRef>
          </c:val>
          <c:extLst>
            <c:ext xmlns:c16="http://schemas.microsoft.com/office/drawing/2014/chart" uri="{C3380CC4-5D6E-409C-BE32-E72D297353CC}">
              <c16:uniqueId val="{00000000-2113-174C-AB45-6BEB9134CB43}"/>
            </c:ext>
          </c:extLst>
        </c:ser>
        <c:ser>
          <c:idx val="1"/>
          <c:order val="1"/>
          <c:tx>
            <c:strRef>
              <c:f>'[Resultados descriptivos y comparativos NODS 2018 (respaldo informe) 031128.xlsx]Resultados'!$AE$556</c:f>
              <c:strCache>
                <c:ptCount val="1"/>
                <c:pt idx="0">
                  <c:v>2018</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'[Resultados descriptivos y comparativos NODS 2018 (respaldo informe) 031128.xlsx]Resultados'!$AB$557:$AC$560</c:f>
              <c:multiLvlStrCache>
                <c:ptCount val="4"/>
                <c:lvl>
                  <c:pt idx="0">
                    <c:v>Bajo riesgo</c:v>
                  </c:pt>
                  <c:pt idx="1">
                    <c:v>Jugador de riesgo</c:v>
                  </c:pt>
                  <c:pt idx="2">
                    <c:v>Jugador problemático</c:v>
                  </c:pt>
                  <c:pt idx="3">
                    <c:v>Jugador patológico</c:v>
                  </c:pt>
                </c:lvl>
                <c:lvl>
                  <c:pt idx="0">
                    <c:v>NODS a lo largo de la vida</c:v>
                  </c:pt>
                </c:lvl>
              </c:multiLvlStrCache>
            </c:multiLvlStrRef>
          </c:cat>
          <c:val>
            <c:numRef>
              <c:f>'[Resultados descriptivos y comparativos NODS 2018 (respaldo informe) 031128.xlsx]Resultados'!$AE$557:$AE$560</c:f>
              <c:numCache>
                <c:formatCode>###0.0%</c:formatCode>
                <c:ptCount val="4"/>
                <c:pt idx="0">
                  <c:v>0.83899999999999997</c:v>
                </c:pt>
                <c:pt idx="1">
                  <c:v>0.114</c:v>
                </c:pt>
                <c:pt idx="2">
                  <c:v>3.3000000000000002E-2</c:v>
                </c:pt>
                <c:pt idx="3">
                  <c:v>1.4E-2</c:v>
                </c:pt>
              </c:numCache>
            </c:numRef>
          </c:val>
          <c:extLst>
            <c:ext xmlns:c16="http://schemas.microsoft.com/office/drawing/2014/chart" uri="{C3380CC4-5D6E-409C-BE32-E72D297353CC}">
              <c16:uniqueId val="{00000001-2113-174C-AB45-6BEB9134CB43}"/>
            </c:ext>
          </c:extLst>
        </c:ser>
        <c:dLbls>
          <c:dLblPos val="inEnd"/>
          <c:showLegendKey val="0"/>
          <c:showVal val="1"/>
          <c:showCatName val="0"/>
          <c:showSerName val="0"/>
          <c:showPercent val="0"/>
          <c:showBubbleSize val="0"/>
        </c:dLbls>
        <c:gapWidth val="267"/>
        <c:overlap val="-43"/>
        <c:axId val="-2124895832"/>
        <c:axId val="-2113821336"/>
      </c:barChart>
      <c:catAx>
        <c:axId val="-212489583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113821336"/>
        <c:crosses val="autoZero"/>
        <c:auto val="1"/>
        <c:lblAlgn val="ctr"/>
        <c:lblOffset val="100"/>
        <c:noMultiLvlLbl val="0"/>
      </c:catAx>
      <c:valAx>
        <c:axId val="-2113821336"/>
        <c:scaling>
          <c:orientation val="minMax"/>
        </c:scaling>
        <c:delete val="1"/>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2124895832"/>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dk1">
                  <a:lumMod val="65000"/>
                  <a:lumOff val="35000"/>
                </a:schemeClr>
              </a:solidFill>
              <a:latin typeface="Helvetica" pitchFamily="2" charset="0"/>
              <a:ea typeface="+mn-ea"/>
              <a:cs typeface="+mn-cs"/>
            </a:defRPr>
          </a:pPr>
          <a:endParaRPr lang="es-CL"/>
        </a:p>
      </c:txPr>
    </c:legend>
    <c:plotVisOnly val="1"/>
    <c:dispBlanksAs val="gap"/>
    <c:showDLblsOverMax val="0"/>
  </c:chart>
  <c:spPr>
    <a:no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658799052832614E-2"/>
          <c:y val="3.8109952973388136E-2"/>
          <c:w val="0.96833404651025534"/>
          <c:h val="0.81082438439536197"/>
        </c:manualLayout>
      </c:layout>
      <c:barChart>
        <c:barDir val="col"/>
        <c:grouping val="clustered"/>
        <c:varyColors val="0"/>
        <c:ser>
          <c:idx val="0"/>
          <c:order val="0"/>
          <c:tx>
            <c:strRef>
              <c:f>'[Resultados descriptivos y comparativos NODS 2018 (respaldo informe) 031128.xlsx]Resultados'!$AD$580</c:f>
              <c:strCache>
                <c:ptCount val="1"/>
                <c:pt idx="0">
                  <c:v>2015</c:v>
                </c:pt>
              </c:strCache>
            </c:strRef>
          </c:tx>
          <c:spPr>
            <a:solidFill>
              <a:schemeClr val="accent6"/>
            </a:solidFill>
            <a:ln>
              <a:noFill/>
            </a:ln>
            <a:effectLst/>
          </c:spPr>
          <c:invertIfNegative val="0"/>
          <c:dLbls>
            <c:dLbl>
              <c:idx val="3"/>
              <c:tx>
                <c:rich>
                  <a:bodyPr/>
                  <a:lstStyle/>
                  <a:p>
                    <a:r>
                      <a:rPr lang="en-US"/>
                      <a:t>0</a:t>
                    </a:r>
                    <a:fld id="{CAA1A8FF-7CA8-A948-BE0E-6A52B86F072F}" type="VALUE">
                      <a:rPr lang="en-US" smtClean="0"/>
                      <a:pPr/>
                      <a:t>[VALOR]</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60C-4B4A-9B4B-DE95F42E7A7D}"/>
                </c:ext>
              </c:extLst>
            </c:dLbl>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'[Resultados descriptivos y comparativos NODS 2018 (respaldo informe) 031128.xlsx]Resultados'!$AB$581:$AC$584</c:f>
              <c:multiLvlStrCache>
                <c:ptCount val="4"/>
                <c:lvl>
                  <c:pt idx="0">
                    <c:v>Bajo riesgo</c:v>
                  </c:pt>
                  <c:pt idx="1">
                    <c:v>Jugador de riesgo</c:v>
                  </c:pt>
                  <c:pt idx="2">
                    <c:v>Jugador problemático</c:v>
                  </c:pt>
                  <c:pt idx="3">
                    <c:v>Jugador patológico</c:v>
                  </c:pt>
                </c:lvl>
                <c:lvl>
                  <c:pt idx="0">
                    <c:v>NODS a lo largo del último año</c:v>
                  </c:pt>
                </c:lvl>
              </c:multiLvlStrCache>
            </c:multiLvlStrRef>
          </c:cat>
          <c:val>
            <c:numRef>
              <c:f>'[Resultados descriptivos y comparativos NODS 2018 (respaldo informe) 031128.xlsx]Resultados'!$AD$581:$AD$584</c:f>
              <c:numCache>
                <c:formatCode>###0.0%</c:formatCode>
                <c:ptCount val="4"/>
                <c:pt idx="0">
                  <c:v>0.91500000000000004</c:v>
                </c:pt>
                <c:pt idx="1">
                  <c:v>5.2999999999999999E-2</c:v>
                </c:pt>
                <c:pt idx="2">
                  <c:v>2.4E-2</c:v>
                </c:pt>
                <c:pt idx="3" formatCode="####.0%">
                  <c:v>8.0000000000000002E-3</c:v>
                </c:pt>
              </c:numCache>
            </c:numRef>
          </c:val>
          <c:extLst>
            <c:ext xmlns:c16="http://schemas.microsoft.com/office/drawing/2014/chart" uri="{C3380CC4-5D6E-409C-BE32-E72D297353CC}">
              <c16:uniqueId val="{00000001-660C-4B4A-9B4B-DE95F42E7A7D}"/>
            </c:ext>
          </c:extLst>
        </c:ser>
        <c:ser>
          <c:idx val="1"/>
          <c:order val="1"/>
          <c:tx>
            <c:strRef>
              <c:f>'[Resultados descriptivos y comparativos NODS 2018 (respaldo informe) 031128.xlsx]Resultados'!$AE$580</c:f>
              <c:strCache>
                <c:ptCount val="1"/>
                <c:pt idx="0">
                  <c:v>2018</c:v>
                </c:pt>
              </c:strCache>
            </c:strRef>
          </c:tx>
          <c:spPr>
            <a:solidFill>
              <a:schemeClr val="accent5"/>
            </a:solidFill>
            <a:ln>
              <a:noFill/>
            </a:ln>
            <a:effectLst/>
          </c:spPr>
          <c:invertIfNegative val="0"/>
          <c:dLbls>
            <c:dLbl>
              <c:idx val="3"/>
              <c:tx>
                <c:rich>
                  <a:bodyPr/>
                  <a:lstStyle/>
                  <a:p>
                    <a:r>
                      <a:rPr lang="en-US" dirty="0"/>
                      <a:t>0</a:t>
                    </a:r>
                    <a:fld id="{92B94ECD-A9D3-F74A-8254-A206B81AC539}" type="VALUE">
                      <a:rPr lang="en-US" smtClean="0"/>
                      <a:pPr/>
                      <a:t>[VALOR]</a:t>
                    </a:fld>
                    <a:endParaRPr lang="en-US" dirty="0"/>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60C-4B4A-9B4B-DE95F42E7A7D}"/>
                </c:ext>
              </c:extLst>
            </c:dLbl>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'[Resultados descriptivos y comparativos NODS 2018 (respaldo informe) 031128.xlsx]Resultados'!$AB$581:$AC$584</c:f>
              <c:multiLvlStrCache>
                <c:ptCount val="4"/>
                <c:lvl>
                  <c:pt idx="0">
                    <c:v>Bajo riesgo</c:v>
                  </c:pt>
                  <c:pt idx="1">
                    <c:v>Jugador de riesgo</c:v>
                  </c:pt>
                  <c:pt idx="2">
                    <c:v>Jugador problemático</c:v>
                  </c:pt>
                  <c:pt idx="3">
                    <c:v>Jugador patológico</c:v>
                  </c:pt>
                </c:lvl>
                <c:lvl>
                  <c:pt idx="0">
                    <c:v>NODS a lo largo del último año</c:v>
                  </c:pt>
                </c:lvl>
              </c:multiLvlStrCache>
            </c:multiLvlStrRef>
          </c:cat>
          <c:val>
            <c:numRef>
              <c:f>'[Resultados descriptivos y comparativos NODS 2018 (respaldo informe) 031128.xlsx]Resultados'!$AE$581:$AE$584</c:f>
              <c:numCache>
                <c:formatCode>###0.0%</c:formatCode>
                <c:ptCount val="4"/>
                <c:pt idx="0">
                  <c:v>0.90400000000000003</c:v>
                </c:pt>
                <c:pt idx="1">
                  <c:v>7.3999999999999996E-2</c:v>
                </c:pt>
                <c:pt idx="2">
                  <c:v>1.4E-2</c:v>
                </c:pt>
                <c:pt idx="3" formatCode="####.0%">
                  <c:v>8.0000000000000002E-3</c:v>
                </c:pt>
              </c:numCache>
            </c:numRef>
          </c:val>
          <c:extLst>
            <c:ext xmlns:c16="http://schemas.microsoft.com/office/drawing/2014/chart" uri="{C3380CC4-5D6E-409C-BE32-E72D297353CC}">
              <c16:uniqueId val="{00000003-660C-4B4A-9B4B-DE95F42E7A7D}"/>
            </c:ext>
          </c:extLst>
        </c:ser>
        <c:dLbls>
          <c:dLblPos val="outEnd"/>
          <c:showLegendKey val="0"/>
          <c:showVal val="1"/>
          <c:showCatName val="0"/>
          <c:showSerName val="0"/>
          <c:showPercent val="0"/>
          <c:showBubbleSize val="0"/>
        </c:dLbls>
        <c:gapWidth val="267"/>
        <c:overlap val="-43"/>
        <c:axId val="-2124926728"/>
        <c:axId val="-2124923656"/>
      </c:barChart>
      <c:catAx>
        <c:axId val="-2124926728"/>
        <c:scaling>
          <c:orientation val="minMax"/>
        </c:scaling>
        <c:delete val="1"/>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crossAx val="-2124923656"/>
        <c:crosses val="autoZero"/>
        <c:auto val="0"/>
        <c:lblAlgn val="ctr"/>
        <c:lblOffset val="100"/>
        <c:noMultiLvlLbl val="0"/>
      </c:catAx>
      <c:valAx>
        <c:axId val="-2124923656"/>
        <c:scaling>
          <c:orientation val="minMax"/>
        </c:scaling>
        <c:delete val="1"/>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2124926728"/>
        <c:crossesAt val="1"/>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no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'Riesgo no Riesgo x Otras'!$G$9</c:f>
              <c:strCache>
                <c:ptCount val="1"/>
                <c:pt idx="0">
                  <c:v>Bajo riesgo</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'Riesgo no Riesgo x Otras'!$F$10:$F$11</c:f>
              <c:strCache>
                <c:ptCount val="2"/>
                <c:pt idx="0">
                  <c:v>Mujer</c:v>
                </c:pt>
                <c:pt idx="1">
                  <c:v>Hombre</c:v>
                </c:pt>
              </c:strCache>
            </c:strRef>
          </c:cat>
          <c:val>
            <c:numRef>
              <c:f>'Riesgo no Riesgo x Otras'!$G$10:$G$11</c:f>
              <c:numCache>
                <c:formatCode>0.0%</c:formatCode>
                <c:ptCount val="2"/>
                <c:pt idx="0">
                  <c:v>0.89547038327526096</c:v>
                </c:pt>
                <c:pt idx="1">
                  <c:v>0.77130977130977096</c:v>
                </c:pt>
              </c:numCache>
            </c:numRef>
          </c:val>
          <c:extLst>
            <c:ext xmlns:c16="http://schemas.microsoft.com/office/drawing/2014/chart" uri="{C3380CC4-5D6E-409C-BE32-E72D297353CC}">
              <c16:uniqueId val="{00000000-EAC0-AD47-8E78-03663771D6FE}"/>
            </c:ext>
          </c:extLst>
        </c:ser>
        <c:ser>
          <c:idx val="1"/>
          <c:order val="1"/>
          <c:tx>
            <c:strRef>
              <c:f>'Riesgo no Riesgo x Otras'!$H$9</c:f>
              <c:strCache>
                <c:ptCount val="1"/>
                <c:pt idx="0">
                  <c:v>En riesgo</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'Riesgo no Riesgo x Otras'!$F$10:$F$11</c:f>
              <c:strCache>
                <c:ptCount val="2"/>
                <c:pt idx="0">
                  <c:v>Mujer</c:v>
                </c:pt>
                <c:pt idx="1">
                  <c:v>Hombre</c:v>
                </c:pt>
              </c:strCache>
            </c:strRef>
          </c:cat>
          <c:val>
            <c:numRef>
              <c:f>'Riesgo no Riesgo x Otras'!$H$10:$H$11</c:f>
              <c:numCache>
                <c:formatCode>0.0%</c:formatCode>
                <c:ptCount val="2"/>
                <c:pt idx="0">
                  <c:v>0.104529616724739</c:v>
                </c:pt>
                <c:pt idx="1">
                  <c:v>0.22869022869022901</c:v>
                </c:pt>
              </c:numCache>
            </c:numRef>
          </c:val>
          <c:extLst>
            <c:ext xmlns:c16="http://schemas.microsoft.com/office/drawing/2014/chart" uri="{C3380CC4-5D6E-409C-BE32-E72D297353CC}">
              <c16:uniqueId val="{00000001-EAC0-AD47-8E78-03663771D6FE}"/>
            </c:ext>
          </c:extLst>
        </c:ser>
        <c:dLbls>
          <c:dLblPos val="outEnd"/>
          <c:showLegendKey val="0"/>
          <c:showVal val="1"/>
          <c:showCatName val="0"/>
          <c:showSerName val="0"/>
          <c:showPercent val="0"/>
          <c:showBubbleSize val="0"/>
        </c:dLbls>
        <c:gapWidth val="267"/>
        <c:overlap val="-43"/>
        <c:axId val="-2124976072"/>
        <c:axId val="-2124982840"/>
      </c:barChart>
      <c:catAx>
        <c:axId val="-212497607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124982840"/>
        <c:crosses val="autoZero"/>
        <c:auto val="1"/>
        <c:lblAlgn val="ctr"/>
        <c:lblOffset val="100"/>
        <c:noMultiLvlLbl val="0"/>
      </c:catAx>
      <c:valAx>
        <c:axId val="-2124982840"/>
        <c:scaling>
          <c:orientation val="minMax"/>
        </c:scaling>
        <c:delete val="1"/>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2124976072"/>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dk1">
                  <a:lumMod val="65000"/>
                  <a:lumOff val="35000"/>
                </a:schemeClr>
              </a:solidFill>
              <a:latin typeface="Helvetica" pitchFamily="2" charset="0"/>
              <a:ea typeface="+mn-ea"/>
              <a:cs typeface="+mn-cs"/>
            </a:defRPr>
          </a:pPr>
          <a:endParaRPr lang="es-CL"/>
        </a:p>
      </c:txPr>
    </c:legend>
    <c:plotVisOnly val="1"/>
    <c:dispBlanksAs val="gap"/>
    <c:showDLblsOverMax val="0"/>
  </c:chart>
  <c:spPr>
    <a:no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'Riesgo no Riesgo x Otras'!$G$4</c:f>
              <c:strCache>
                <c:ptCount val="1"/>
                <c:pt idx="0">
                  <c:v>Bajo riesgo</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'Riesgo no Riesgo x Otras'!$F$5:$F$8</c:f>
              <c:strCache>
                <c:ptCount val="4"/>
                <c:pt idx="0">
                  <c:v>ABC1</c:v>
                </c:pt>
                <c:pt idx="1">
                  <c:v>C2</c:v>
                </c:pt>
                <c:pt idx="2">
                  <c:v>C3</c:v>
                </c:pt>
                <c:pt idx="3">
                  <c:v>D</c:v>
                </c:pt>
              </c:strCache>
            </c:strRef>
          </c:cat>
          <c:val>
            <c:numRef>
              <c:f>'Riesgo no Riesgo x Otras'!$G$5:$G$8</c:f>
              <c:numCache>
                <c:formatCode>0.0%</c:formatCode>
                <c:ptCount val="4"/>
                <c:pt idx="0">
                  <c:v>0.83495145631068002</c:v>
                </c:pt>
                <c:pt idx="1">
                  <c:v>0.82882882882882902</c:v>
                </c:pt>
                <c:pt idx="2">
                  <c:v>0.88235294117647101</c:v>
                </c:pt>
                <c:pt idx="3">
                  <c:v>0.81818181818181801</c:v>
                </c:pt>
              </c:numCache>
            </c:numRef>
          </c:val>
          <c:extLst>
            <c:ext xmlns:c16="http://schemas.microsoft.com/office/drawing/2014/chart" uri="{C3380CC4-5D6E-409C-BE32-E72D297353CC}">
              <c16:uniqueId val="{00000000-A9C8-C34F-AD16-EBDD906F0B27}"/>
            </c:ext>
          </c:extLst>
        </c:ser>
        <c:ser>
          <c:idx val="1"/>
          <c:order val="1"/>
          <c:tx>
            <c:strRef>
              <c:f>'Riesgo no Riesgo x Otras'!$H$4</c:f>
              <c:strCache>
                <c:ptCount val="1"/>
                <c:pt idx="0">
                  <c:v>En riesgo</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Helvetica" pitchFamily="2" charset="0"/>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'Riesgo no Riesgo x Otras'!$F$5:$F$8</c:f>
              <c:strCache>
                <c:ptCount val="4"/>
                <c:pt idx="0">
                  <c:v>ABC1</c:v>
                </c:pt>
                <c:pt idx="1">
                  <c:v>C2</c:v>
                </c:pt>
                <c:pt idx="2">
                  <c:v>C3</c:v>
                </c:pt>
                <c:pt idx="3">
                  <c:v>D</c:v>
                </c:pt>
              </c:strCache>
            </c:strRef>
          </c:cat>
          <c:val>
            <c:numRef>
              <c:f>'Riesgo no Riesgo x Otras'!$H$5:$H$8</c:f>
              <c:numCache>
                <c:formatCode>0.0%</c:formatCode>
                <c:ptCount val="4"/>
                <c:pt idx="0">
                  <c:v>0.16504854368932001</c:v>
                </c:pt>
                <c:pt idx="1">
                  <c:v>0.171171171171171</c:v>
                </c:pt>
                <c:pt idx="2">
                  <c:v>0.11764705882352899</c:v>
                </c:pt>
                <c:pt idx="3">
                  <c:v>0.18181818181818199</c:v>
                </c:pt>
              </c:numCache>
            </c:numRef>
          </c:val>
          <c:extLst>
            <c:ext xmlns:c16="http://schemas.microsoft.com/office/drawing/2014/chart" uri="{C3380CC4-5D6E-409C-BE32-E72D297353CC}">
              <c16:uniqueId val="{00000001-A9C8-C34F-AD16-EBDD906F0B27}"/>
            </c:ext>
          </c:extLst>
        </c:ser>
        <c:dLbls>
          <c:dLblPos val="outEnd"/>
          <c:showLegendKey val="0"/>
          <c:showVal val="1"/>
          <c:showCatName val="0"/>
          <c:showSerName val="0"/>
          <c:showPercent val="0"/>
          <c:showBubbleSize val="0"/>
        </c:dLbls>
        <c:gapWidth val="267"/>
        <c:overlap val="-43"/>
        <c:axId val="-2125074088"/>
        <c:axId val="-2125132984"/>
      </c:barChart>
      <c:catAx>
        <c:axId val="-212507408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0" i="0" u="none" strike="noStrike" kern="1200" cap="none" spc="0" normalizeH="0" baseline="0">
                <a:solidFill>
                  <a:schemeClr val="dk1">
                    <a:lumMod val="65000"/>
                    <a:lumOff val="35000"/>
                  </a:schemeClr>
                </a:solidFill>
                <a:latin typeface="Helvetica" pitchFamily="2" charset="0"/>
                <a:ea typeface="+mn-ea"/>
                <a:cs typeface="+mn-cs"/>
              </a:defRPr>
            </a:pPr>
            <a:endParaRPr lang="es-CL"/>
          </a:p>
        </c:txPr>
        <c:crossAx val="-2125132984"/>
        <c:crosses val="autoZero"/>
        <c:auto val="1"/>
        <c:lblAlgn val="ctr"/>
        <c:lblOffset val="100"/>
        <c:noMultiLvlLbl val="0"/>
      </c:catAx>
      <c:valAx>
        <c:axId val="-2125132984"/>
        <c:scaling>
          <c:orientation val="minMax"/>
        </c:scaling>
        <c:delete val="1"/>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crossAx val="-2125074088"/>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dk1">
                  <a:lumMod val="65000"/>
                  <a:lumOff val="35000"/>
                </a:schemeClr>
              </a:solidFill>
              <a:latin typeface="Helvetica" pitchFamily="2" charset="0"/>
              <a:ea typeface="+mn-ea"/>
              <a:cs typeface="+mn-cs"/>
            </a:defRPr>
          </a:pPr>
          <a:endParaRPr lang="es-CL"/>
        </a:p>
      </c:txPr>
    </c:legend>
    <c:plotVisOnly val="1"/>
    <c:dispBlanksAs val="gap"/>
    <c:showDLblsOverMax val="0"/>
  </c:chart>
  <c:spPr>
    <a:noFill/>
    <a:ln w="9525" cap="flat" cmpd="sng" algn="ctr">
      <a:noFill/>
      <a:round/>
    </a:ln>
    <a:effectLst/>
  </c:spPr>
  <c:txPr>
    <a:bodyPr/>
    <a:lstStyle/>
    <a:p>
      <a:pPr>
        <a:defRPr sz="800">
          <a:latin typeface="Helvetica" pitchFamily="2" charset="0"/>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5.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6.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8.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3B5F04F-87F4-584F-8C5C-8CEE7F5F389F}" type="datetimeFigureOut">
              <a:rPr lang="es-CL" smtClean="0"/>
              <a:t>09-10-19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558040-E134-A045-BACC-38CBAB7E6D27}" type="slidenum">
              <a:rPr lang="es-CL" smtClean="0"/>
              <a:t>‹Nº›</a:t>
            </a:fld>
            <a:endParaRPr lang="es-CL"/>
          </a:p>
        </p:txBody>
      </p:sp>
    </p:spTree>
    <p:extLst>
      <p:ext uri="{BB962C8B-B14F-4D97-AF65-F5344CB8AC3E}">
        <p14:creationId xmlns:p14="http://schemas.microsoft.com/office/powerpoint/2010/main" val="1402179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B5F04F-87F4-584F-8C5C-8CEE7F5F389F}" type="datetimeFigureOut">
              <a:rPr lang="es-CL" smtClean="0"/>
              <a:t>09-10-19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558040-E134-A045-BACC-38CBAB7E6D27}" type="slidenum">
              <a:rPr lang="es-CL" smtClean="0"/>
              <a:t>‹Nº›</a:t>
            </a:fld>
            <a:endParaRPr lang="es-CL"/>
          </a:p>
        </p:txBody>
      </p:sp>
    </p:spTree>
    <p:extLst>
      <p:ext uri="{BB962C8B-B14F-4D97-AF65-F5344CB8AC3E}">
        <p14:creationId xmlns:p14="http://schemas.microsoft.com/office/powerpoint/2010/main" val="3684560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B5F04F-87F4-584F-8C5C-8CEE7F5F389F}" type="datetimeFigureOut">
              <a:rPr lang="es-CL" smtClean="0"/>
              <a:t>09-10-19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558040-E134-A045-BACC-38CBAB7E6D27}" type="slidenum">
              <a:rPr lang="es-CL" smtClean="0"/>
              <a:t>‹Nº›</a:t>
            </a:fld>
            <a:endParaRPr lang="es-CL"/>
          </a:p>
        </p:txBody>
      </p:sp>
    </p:spTree>
    <p:extLst>
      <p:ext uri="{BB962C8B-B14F-4D97-AF65-F5344CB8AC3E}">
        <p14:creationId xmlns:p14="http://schemas.microsoft.com/office/powerpoint/2010/main" val="788790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B5F04F-87F4-584F-8C5C-8CEE7F5F389F}" type="datetimeFigureOut">
              <a:rPr lang="es-CL" smtClean="0"/>
              <a:t>09-10-19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558040-E134-A045-BACC-38CBAB7E6D27}" type="slidenum">
              <a:rPr lang="es-CL" smtClean="0"/>
              <a:t>‹Nº›</a:t>
            </a:fld>
            <a:endParaRPr lang="es-CL"/>
          </a:p>
        </p:txBody>
      </p:sp>
    </p:spTree>
    <p:extLst>
      <p:ext uri="{BB962C8B-B14F-4D97-AF65-F5344CB8AC3E}">
        <p14:creationId xmlns:p14="http://schemas.microsoft.com/office/powerpoint/2010/main" val="171973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3B5F04F-87F4-584F-8C5C-8CEE7F5F389F}" type="datetimeFigureOut">
              <a:rPr lang="es-CL" smtClean="0"/>
              <a:t>09-10-19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558040-E134-A045-BACC-38CBAB7E6D27}" type="slidenum">
              <a:rPr lang="es-CL" smtClean="0"/>
              <a:t>‹Nº›</a:t>
            </a:fld>
            <a:endParaRPr lang="es-CL"/>
          </a:p>
        </p:txBody>
      </p:sp>
    </p:spTree>
    <p:extLst>
      <p:ext uri="{BB962C8B-B14F-4D97-AF65-F5344CB8AC3E}">
        <p14:creationId xmlns:p14="http://schemas.microsoft.com/office/powerpoint/2010/main" val="265419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3B5F04F-87F4-584F-8C5C-8CEE7F5F389F}" type="datetimeFigureOut">
              <a:rPr lang="es-CL" smtClean="0"/>
              <a:t>09-10-19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4558040-E134-A045-BACC-38CBAB7E6D27}" type="slidenum">
              <a:rPr lang="es-CL" smtClean="0"/>
              <a:t>‹Nº›</a:t>
            </a:fld>
            <a:endParaRPr lang="es-CL"/>
          </a:p>
        </p:txBody>
      </p:sp>
    </p:spTree>
    <p:extLst>
      <p:ext uri="{BB962C8B-B14F-4D97-AF65-F5344CB8AC3E}">
        <p14:creationId xmlns:p14="http://schemas.microsoft.com/office/powerpoint/2010/main" val="178437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1878806"/>
            <a:ext cx="3868340" cy="276344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1878806"/>
            <a:ext cx="3887391" cy="276344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3B5F04F-87F4-584F-8C5C-8CEE7F5F389F}" type="datetimeFigureOut">
              <a:rPr lang="es-CL" smtClean="0"/>
              <a:t>09-10-19</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14558040-E134-A045-BACC-38CBAB7E6D27}" type="slidenum">
              <a:rPr lang="es-CL" smtClean="0"/>
              <a:t>‹Nº›</a:t>
            </a:fld>
            <a:endParaRPr lang="es-CL"/>
          </a:p>
        </p:txBody>
      </p:sp>
    </p:spTree>
    <p:extLst>
      <p:ext uri="{BB962C8B-B14F-4D97-AF65-F5344CB8AC3E}">
        <p14:creationId xmlns:p14="http://schemas.microsoft.com/office/powerpoint/2010/main" val="3175356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3B5F04F-87F4-584F-8C5C-8CEE7F5F389F}" type="datetimeFigureOut">
              <a:rPr lang="es-CL" smtClean="0"/>
              <a:t>09-10-19</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14558040-E134-A045-BACC-38CBAB7E6D27}" type="slidenum">
              <a:rPr lang="es-CL" smtClean="0"/>
              <a:t>‹Nº›</a:t>
            </a:fld>
            <a:endParaRPr lang="es-CL"/>
          </a:p>
        </p:txBody>
      </p:sp>
    </p:spTree>
    <p:extLst>
      <p:ext uri="{BB962C8B-B14F-4D97-AF65-F5344CB8AC3E}">
        <p14:creationId xmlns:p14="http://schemas.microsoft.com/office/powerpoint/2010/main" val="1734414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5F04F-87F4-584F-8C5C-8CEE7F5F389F}" type="datetimeFigureOut">
              <a:rPr lang="es-CL" smtClean="0"/>
              <a:t>09-10-19</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14558040-E134-A045-BACC-38CBAB7E6D27}" type="slidenum">
              <a:rPr lang="es-CL" smtClean="0"/>
              <a:t>‹Nº›</a:t>
            </a:fld>
            <a:endParaRPr lang="es-CL"/>
          </a:p>
        </p:txBody>
      </p:sp>
    </p:spTree>
    <p:extLst>
      <p:ext uri="{BB962C8B-B14F-4D97-AF65-F5344CB8AC3E}">
        <p14:creationId xmlns:p14="http://schemas.microsoft.com/office/powerpoint/2010/main" val="1560743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3B5F04F-87F4-584F-8C5C-8CEE7F5F389F}" type="datetimeFigureOut">
              <a:rPr lang="es-CL" smtClean="0"/>
              <a:t>09-10-19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4558040-E134-A045-BACC-38CBAB7E6D27}" type="slidenum">
              <a:rPr lang="es-CL" smtClean="0"/>
              <a:t>‹Nº›</a:t>
            </a:fld>
            <a:endParaRPr lang="es-CL"/>
          </a:p>
        </p:txBody>
      </p:sp>
    </p:spTree>
    <p:extLst>
      <p:ext uri="{BB962C8B-B14F-4D97-AF65-F5344CB8AC3E}">
        <p14:creationId xmlns:p14="http://schemas.microsoft.com/office/powerpoint/2010/main" val="3298598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3B5F04F-87F4-584F-8C5C-8CEE7F5F389F}" type="datetimeFigureOut">
              <a:rPr lang="es-CL" smtClean="0"/>
              <a:t>09-10-19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4558040-E134-A045-BACC-38CBAB7E6D27}" type="slidenum">
              <a:rPr lang="es-CL" smtClean="0"/>
              <a:t>‹Nº›</a:t>
            </a:fld>
            <a:endParaRPr lang="es-CL"/>
          </a:p>
        </p:txBody>
      </p:sp>
    </p:spTree>
    <p:extLst>
      <p:ext uri="{BB962C8B-B14F-4D97-AF65-F5344CB8AC3E}">
        <p14:creationId xmlns:p14="http://schemas.microsoft.com/office/powerpoint/2010/main" val="711868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73B5F04F-87F4-584F-8C5C-8CEE7F5F389F}" type="datetimeFigureOut">
              <a:rPr lang="es-CL" smtClean="0"/>
              <a:t>09-10-19</a:t>
            </a:fld>
            <a:endParaRPr lang="es-CL"/>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14558040-E134-A045-BACC-38CBAB7E6D27}" type="slidenum">
              <a:rPr lang="es-CL" smtClean="0"/>
              <a:t>‹Nº›</a:t>
            </a:fld>
            <a:endParaRPr lang="es-CL"/>
          </a:p>
        </p:txBody>
      </p:sp>
    </p:spTree>
    <p:extLst>
      <p:ext uri="{BB962C8B-B14F-4D97-AF65-F5344CB8AC3E}">
        <p14:creationId xmlns:p14="http://schemas.microsoft.com/office/powerpoint/2010/main" val="3779672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tif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a:extLst>
              <a:ext uri="{FF2B5EF4-FFF2-40B4-BE49-F238E27FC236}">
                <a16:creationId xmlns:a16="http://schemas.microsoft.com/office/drawing/2014/main" id="{2592EE19-969E-D04A-8783-843DA032DAA8}"/>
              </a:ext>
            </a:extLst>
          </p:cNvPr>
          <p:cNvPicPr>
            <a:picLocks noChangeAspect="1"/>
          </p:cNvPicPr>
          <p:nvPr/>
        </p:nvPicPr>
        <p:blipFill>
          <a:blip r:embed="rId2"/>
          <a:stretch>
            <a:fillRect/>
          </a:stretch>
        </p:blipFill>
        <p:spPr>
          <a:xfrm>
            <a:off x="494205" y="1453452"/>
            <a:ext cx="8155591" cy="3283439"/>
          </a:xfrm>
          <a:prstGeom prst="rect">
            <a:avLst/>
          </a:prstGeom>
        </p:spPr>
      </p:pic>
      <p:sp>
        <p:nvSpPr>
          <p:cNvPr id="12" name="TextBox 9">
            <a:extLst>
              <a:ext uri="{FF2B5EF4-FFF2-40B4-BE49-F238E27FC236}">
                <a16:creationId xmlns:a16="http://schemas.microsoft.com/office/drawing/2014/main" id="{10AE886E-7FBF-3D4D-8E8A-E612F7D36E82}"/>
              </a:ext>
            </a:extLst>
          </p:cNvPr>
          <p:cNvSpPr txBox="1"/>
          <p:nvPr/>
        </p:nvSpPr>
        <p:spPr>
          <a:xfrm>
            <a:off x="646041" y="1666064"/>
            <a:ext cx="7529176" cy="1592744"/>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p>
            <a:pPr lvl="1" algn="ctr">
              <a:defRPr sz="23000" b="1" spc="2000">
                <a:solidFill>
                  <a:srgbClr val="FFFFFF"/>
                </a:solidFill>
                <a:latin typeface="+mj-lt"/>
                <a:ea typeface="+mj-ea"/>
                <a:cs typeface="+mj-cs"/>
                <a:sym typeface="Helvetica"/>
              </a:defRPr>
            </a:pPr>
            <a:r>
              <a:rPr lang="es-ES_tradnl" sz="2475" b="1" spc="113" dirty="0">
                <a:solidFill>
                  <a:srgbClr val="FFFFFF"/>
                </a:solidFill>
                <a:latin typeface="Helvetica" pitchFamily="2" charset="0"/>
                <a:sym typeface="Helvetica"/>
              </a:rPr>
              <a:t>SEGUNDO ESTUDIO </a:t>
            </a:r>
          </a:p>
          <a:p>
            <a:pPr lvl="1" algn="ctr">
              <a:defRPr sz="23000" b="1" spc="2000">
                <a:solidFill>
                  <a:srgbClr val="FFFFFF"/>
                </a:solidFill>
                <a:latin typeface="+mj-lt"/>
                <a:ea typeface="+mj-ea"/>
                <a:cs typeface="+mj-cs"/>
                <a:sym typeface="Helvetica"/>
              </a:defRPr>
            </a:pPr>
            <a:r>
              <a:rPr lang="es-ES_tradnl" sz="2475" b="1" spc="113" dirty="0">
                <a:solidFill>
                  <a:srgbClr val="FFFFFF"/>
                </a:solidFill>
                <a:latin typeface="Helvetica" pitchFamily="2" charset="0"/>
                <a:sym typeface="Helvetica"/>
              </a:rPr>
              <a:t>“</a:t>
            </a:r>
            <a:r>
              <a:rPr lang="es-CL" sz="2475" b="1" spc="113" dirty="0">
                <a:solidFill>
                  <a:srgbClr val="FFFFFF"/>
                </a:solidFill>
                <a:latin typeface="Helvetica" pitchFamily="2" charset="0"/>
                <a:sym typeface="Helvetica"/>
              </a:rPr>
              <a:t>CONDUCTAS DE JUEGO, </a:t>
            </a:r>
          </a:p>
          <a:p>
            <a:pPr lvl="1" algn="ctr">
              <a:defRPr sz="23000" b="1" spc="2000">
                <a:solidFill>
                  <a:srgbClr val="FFFFFF"/>
                </a:solidFill>
                <a:latin typeface="+mj-lt"/>
                <a:ea typeface="+mj-ea"/>
                <a:cs typeface="+mj-cs"/>
                <a:sym typeface="Helvetica"/>
              </a:defRPr>
            </a:pPr>
            <a:r>
              <a:rPr lang="es-CL" sz="2475" b="1" spc="113" dirty="0">
                <a:solidFill>
                  <a:srgbClr val="FFFFFF"/>
                </a:solidFill>
                <a:latin typeface="Helvetica" pitchFamily="2" charset="0"/>
                <a:sym typeface="Helvetica"/>
              </a:rPr>
              <a:t>FACTORES PSICOSOCIALES ASOCIADOS</a:t>
            </a:r>
            <a:br>
              <a:rPr lang="es-CL" sz="2475" b="1" spc="113" dirty="0">
                <a:solidFill>
                  <a:srgbClr val="FFFFFF"/>
                </a:solidFill>
                <a:latin typeface="Helvetica" pitchFamily="2" charset="0"/>
                <a:sym typeface="Helvetica"/>
              </a:rPr>
            </a:br>
            <a:r>
              <a:rPr lang="es-CL" sz="2475" b="1" spc="113" dirty="0">
                <a:solidFill>
                  <a:srgbClr val="FFFFFF"/>
                </a:solidFill>
                <a:latin typeface="Helvetica" pitchFamily="2" charset="0"/>
                <a:sym typeface="Helvetica"/>
              </a:rPr>
              <a:t>Y JUEGO PATOLÓGICO” </a:t>
            </a:r>
            <a:endParaRPr sz="2475" spc="113" dirty="0">
              <a:latin typeface="Helvetica" pitchFamily="2" charset="0"/>
            </a:endParaRPr>
          </a:p>
        </p:txBody>
      </p:sp>
      <p:sp>
        <p:nvSpPr>
          <p:cNvPr id="13" name="TextBox 17">
            <a:extLst>
              <a:ext uri="{FF2B5EF4-FFF2-40B4-BE49-F238E27FC236}">
                <a16:creationId xmlns:a16="http://schemas.microsoft.com/office/drawing/2014/main" id="{DBF30876-63C8-BA43-89C5-292769DD83DB}"/>
              </a:ext>
            </a:extLst>
          </p:cNvPr>
          <p:cNvSpPr txBox="1"/>
          <p:nvPr/>
        </p:nvSpPr>
        <p:spPr>
          <a:xfrm>
            <a:off x="3093606" y="3354925"/>
            <a:ext cx="2634054" cy="20774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2400">
                <a:solidFill>
                  <a:srgbClr val="FFFFFF"/>
                </a:solidFill>
                <a:latin typeface="+mj-lt"/>
                <a:ea typeface="+mj-ea"/>
                <a:cs typeface="+mj-cs"/>
                <a:sym typeface="Helvetica"/>
              </a:defRPr>
            </a:lvl1pPr>
          </a:lstStyle>
          <a:p>
            <a:r>
              <a:rPr lang="es-ES" sz="900" dirty="0">
                <a:latin typeface="Helvetica" pitchFamily="2" charset="0"/>
              </a:rPr>
              <a:t>OCTUBRE 2019 – JUAN CARLOS OYANEDEL</a:t>
            </a:r>
            <a:endParaRPr sz="900" dirty="0">
              <a:latin typeface="Helvetica" pitchFamily="2" charset="0"/>
            </a:endParaRPr>
          </a:p>
        </p:txBody>
      </p:sp>
      <p:sp>
        <p:nvSpPr>
          <p:cNvPr id="14" name="Shape 2907">
            <a:extLst>
              <a:ext uri="{FF2B5EF4-FFF2-40B4-BE49-F238E27FC236}">
                <a16:creationId xmlns:a16="http://schemas.microsoft.com/office/drawing/2014/main" id="{45C44ABF-F638-5A4E-8256-1FBC819927CD}"/>
              </a:ext>
            </a:extLst>
          </p:cNvPr>
          <p:cNvSpPr/>
          <p:nvPr/>
        </p:nvSpPr>
        <p:spPr>
          <a:xfrm>
            <a:off x="4250152" y="3960749"/>
            <a:ext cx="320955" cy="320955"/>
          </a:xfrm>
          <a:custGeom>
            <a:avLst/>
            <a:gdLst/>
            <a:ahLst/>
            <a:cxnLst>
              <a:cxn ang="0">
                <a:pos x="wd2" y="hd2"/>
              </a:cxn>
              <a:cxn ang="5400000">
                <a:pos x="wd2" y="hd2"/>
              </a:cxn>
              <a:cxn ang="10800000">
                <a:pos x="wd2" y="hd2"/>
              </a:cxn>
              <a:cxn ang="16200000">
                <a:pos x="wd2" y="hd2"/>
              </a:cxn>
            </a:cxnLst>
            <a:rect l="0" t="0" r="r" b="b"/>
            <a:pathLst>
              <a:path w="21600" h="21600" extrusionOk="0">
                <a:moveTo>
                  <a:pt x="12973" y="235"/>
                </a:moveTo>
                <a:cubicBezTo>
                  <a:pt x="12909" y="205"/>
                  <a:pt x="12840" y="184"/>
                  <a:pt x="12764" y="184"/>
                </a:cubicBezTo>
                <a:cubicBezTo>
                  <a:pt x="12493" y="184"/>
                  <a:pt x="12273" y="404"/>
                  <a:pt x="12273" y="675"/>
                </a:cubicBezTo>
                <a:cubicBezTo>
                  <a:pt x="12273" y="946"/>
                  <a:pt x="12493" y="1166"/>
                  <a:pt x="12764" y="1166"/>
                </a:cubicBezTo>
                <a:lnTo>
                  <a:pt x="12764" y="1179"/>
                </a:lnTo>
                <a:cubicBezTo>
                  <a:pt x="17245" y="2089"/>
                  <a:pt x="20618" y="6050"/>
                  <a:pt x="20618" y="10800"/>
                </a:cubicBezTo>
                <a:cubicBezTo>
                  <a:pt x="20618" y="16223"/>
                  <a:pt x="16223" y="20618"/>
                  <a:pt x="10800" y="20618"/>
                </a:cubicBezTo>
                <a:cubicBezTo>
                  <a:pt x="5377" y="20618"/>
                  <a:pt x="982" y="16223"/>
                  <a:pt x="982" y="10800"/>
                </a:cubicBezTo>
                <a:cubicBezTo>
                  <a:pt x="982" y="6050"/>
                  <a:pt x="4355" y="2089"/>
                  <a:pt x="8836" y="1179"/>
                </a:cubicBezTo>
                <a:lnTo>
                  <a:pt x="8836" y="1166"/>
                </a:lnTo>
                <a:cubicBezTo>
                  <a:pt x="9107" y="1166"/>
                  <a:pt x="9327" y="946"/>
                  <a:pt x="9327" y="675"/>
                </a:cubicBezTo>
                <a:cubicBezTo>
                  <a:pt x="9327" y="404"/>
                  <a:pt x="9107" y="184"/>
                  <a:pt x="8836" y="184"/>
                </a:cubicBezTo>
                <a:cubicBezTo>
                  <a:pt x="8761" y="184"/>
                  <a:pt x="8691" y="205"/>
                  <a:pt x="8627" y="235"/>
                </a:cubicBezTo>
                <a:cubicBezTo>
                  <a:pt x="3706" y="1243"/>
                  <a:pt x="0" y="5582"/>
                  <a:pt x="0" y="10800"/>
                </a:cubicBezTo>
                <a:cubicBezTo>
                  <a:pt x="0" y="16765"/>
                  <a:pt x="4835" y="21600"/>
                  <a:pt x="10800" y="21600"/>
                </a:cubicBezTo>
                <a:cubicBezTo>
                  <a:pt x="16765" y="21600"/>
                  <a:pt x="21600" y="16765"/>
                  <a:pt x="21600" y="10800"/>
                </a:cubicBezTo>
                <a:cubicBezTo>
                  <a:pt x="21600" y="5582"/>
                  <a:pt x="17893" y="1243"/>
                  <a:pt x="12973" y="235"/>
                </a:cubicBezTo>
                <a:moveTo>
                  <a:pt x="6873" y="9818"/>
                </a:moveTo>
                <a:cubicBezTo>
                  <a:pt x="6602" y="9818"/>
                  <a:pt x="6382" y="10038"/>
                  <a:pt x="6382" y="10309"/>
                </a:cubicBezTo>
                <a:cubicBezTo>
                  <a:pt x="6382" y="10445"/>
                  <a:pt x="6437" y="10567"/>
                  <a:pt x="6526" y="10656"/>
                </a:cubicBezTo>
                <a:lnTo>
                  <a:pt x="10453" y="14583"/>
                </a:lnTo>
                <a:cubicBezTo>
                  <a:pt x="10542" y="14673"/>
                  <a:pt x="10664" y="14727"/>
                  <a:pt x="10800" y="14727"/>
                </a:cubicBezTo>
                <a:cubicBezTo>
                  <a:pt x="10936" y="14727"/>
                  <a:pt x="11059" y="14673"/>
                  <a:pt x="11147" y="14583"/>
                </a:cubicBezTo>
                <a:lnTo>
                  <a:pt x="15074" y="10656"/>
                </a:lnTo>
                <a:cubicBezTo>
                  <a:pt x="15163" y="10567"/>
                  <a:pt x="15218" y="10445"/>
                  <a:pt x="15218" y="10309"/>
                </a:cubicBezTo>
                <a:cubicBezTo>
                  <a:pt x="15218" y="10038"/>
                  <a:pt x="14998" y="9818"/>
                  <a:pt x="14727" y="9818"/>
                </a:cubicBezTo>
                <a:cubicBezTo>
                  <a:pt x="14592" y="9818"/>
                  <a:pt x="14469" y="9873"/>
                  <a:pt x="14380" y="9962"/>
                </a:cubicBezTo>
                <a:lnTo>
                  <a:pt x="11291" y="13051"/>
                </a:lnTo>
                <a:lnTo>
                  <a:pt x="11291" y="491"/>
                </a:lnTo>
                <a:cubicBezTo>
                  <a:pt x="11291" y="220"/>
                  <a:pt x="11071" y="0"/>
                  <a:pt x="10800" y="0"/>
                </a:cubicBezTo>
                <a:cubicBezTo>
                  <a:pt x="10529" y="0"/>
                  <a:pt x="10309" y="220"/>
                  <a:pt x="10309" y="491"/>
                </a:cubicBezTo>
                <a:lnTo>
                  <a:pt x="10309" y="13051"/>
                </a:lnTo>
                <a:lnTo>
                  <a:pt x="7220" y="9962"/>
                </a:lnTo>
                <a:cubicBezTo>
                  <a:pt x="7131" y="9873"/>
                  <a:pt x="7009" y="9818"/>
                  <a:pt x="6873" y="9818"/>
                </a:cubicBezTo>
              </a:path>
            </a:pathLst>
          </a:custGeom>
          <a:solidFill>
            <a:srgbClr val="FFFFFF"/>
          </a:solidFill>
          <a:ln w="12700">
            <a:miter lim="400000"/>
          </a:ln>
        </p:spPr>
        <p:txBody>
          <a:bodyPr tIns="34290" bIns="34290" anchor="ctr"/>
          <a:lstStyle/>
          <a:p>
            <a:pPr defTabSz="171399">
              <a:defRPr sz="3000">
                <a:solidFill>
                  <a:srgbClr val="FFFFFF"/>
                </a:solidFill>
                <a:effectLst>
                  <a:outerShdw blurRad="38100" dist="12700" dir="5400000" rotWithShape="0">
                    <a:srgbClr val="000000">
                      <a:alpha val="50000"/>
                    </a:srgbClr>
                  </a:outerShdw>
                </a:effectLst>
                <a:latin typeface="+mj-lt"/>
                <a:ea typeface="+mj-ea"/>
                <a:cs typeface="+mj-cs"/>
                <a:sym typeface="Helvetica"/>
              </a:defRPr>
            </a:pPr>
            <a:endParaRPr sz="1125"/>
          </a:p>
        </p:txBody>
      </p:sp>
      <p:pic>
        <p:nvPicPr>
          <p:cNvPr id="15" name="Imagen 14">
            <a:extLst>
              <a:ext uri="{FF2B5EF4-FFF2-40B4-BE49-F238E27FC236}">
                <a16:creationId xmlns:a16="http://schemas.microsoft.com/office/drawing/2014/main" id="{4EED8943-B09C-7541-BC52-7C98397508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29208"/>
            <a:ext cx="1341181" cy="1152813"/>
          </a:xfrm>
          <a:prstGeom prst="rect">
            <a:avLst/>
          </a:prstGeom>
        </p:spPr>
      </p:pic>
      <p:pic>
        <p:nvPicPr>
          <p:cNvPr id="16" name="Imagen 15">
            <a:extLst>
              <a:ext uri="{FF2B5EF4-FFF2-40B4-BE49-F238E27FC236}">
                <a16:creationId xmlns:a16="http://schemas.microsoft.com/office/drawing/2014/main" id="{E05AF6B9-F3A9-E745-BFE9-F09C33777D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9038" y="129208"/>
            <a:ext cx="1341181" cy="1152813"/>
          </a:xfrm>
          <a:prstGeom prst="rect">
            <a:avLst/>
          </a:prstGeom>
        </p:spPr>
      </p:pic>
      <p:pic>
        <p:nvPicPr>
          <p:cNvPr id="17" name="Imagen 16">
            <a:extLst>
              <a:ext uri="{FF2B5EF4-FFF2-40B4-BE49-F238E27FC236}">
                <a16:creationId xmlns:a16="http://schemas.microsoft.com/office/drawing/2014/main" id="{ED205F73-3FEB-1440-9B68-72FD5B98ED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37710" y="503196"/>
            <a:ext cx="3945839" cy="573185"/>
          </a:xfrm>
          <a:prstGeom prst="rect">
            <a:avLst/>
          </a:prstGeom>
        </p:spPr>
      </p:pic>
      <p:pic>
        <p:nvPicPr>
          <p:cNvPr id="2" name="Imagen 1">
            <a:extLst>
              <a:ext uri="{FF2B5EF4-FFF2-40B4-BE49-F238E27FC236}">
                <a16:creationId xmlns:a16="http://schemas.microsoft.com/office/drawing/2014/main" id="{72CF361A-186B-CB43-86B8-10D6767DAD56}"/>
              </a:ext>
            </a:extLst>
          </p:cNvPr>
          <p:cNvPicPr>
            <a:picLocks noChangeAspect="1"/>
          </p:cNvPicPr>
          <p:nvPr/>
        </p:nvPicPr>
        <p:blipFill>
          <a:blip r:embed="rId5"/>
          <a:stretch>
            <a:fillRect/>
          </a:stretch>
        </p:blipFill>
        <p:spPr>
          <a:xfrm>
            <a:off x="7502801" y="4041841"/>
            <a:ext cx="1340651" cy="553747"/>
          </a:xfrm>
          <a:prstGeom prst="rect">
            <a:avLst/>
          </a:prstGeom>
        </p:spPr>
      </p:pic>
    </p:spTree>
    <p:extLst>
      <p:ext uri="{BB962C8B-B14F-4D97-AF65-F5344CB8AC3E}">
        <p14:creationId xmlns:p14="http://schemas.microsoft.com/office/powerpoint/2010/main" val="2764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iterate>
                                    <p:tmAbs val="0"/>
                                  </p:iterate>
                                  <p:childTnLst>
                                    <p:set>
                                      <p:cBhvr>
                                        <p:cTn id="11" fill="hold"/>
                                        <p:tgtEl>
                                          <p:spTgt spid="12"/>
                                        </p:tgtEl>
                                        <p:attrNameLst>
                                          <p:attrName>style.visibility</p:attrName>
                                        </p:attrNameLst>
                                      </p:cBhvr>
                                      <p:to>
                                        <p:strVal val="visible"/>
                                      </p:to>
                                    </p:set>
                                    <p:anim calcmode="lin" valueType="num">
                                      <p:cBhvr>
                                        <p:cTn id="12" dur="455" fill="hold"/>
                                        <p:tgtEl>
                                          <p:spTgt spid="12"/>
                                        </p:tgtEl>
                                        <p:attrNameLst>
                                          <p:attrName>ppt_x</p:attrName>
                                        </p:attrNameLst>
                                      </p:cBhvr>
                                      <p:tavLst>
                                        <p:tav tm="0">
                                          <p:val>
                                            <p:strVal val="#ppt_x"/>
                                          </p:val>
                                        </p:tav>
                                        <p:tav tm="100000">
                                          <p:val>
                                            <p:strVal val="#ppt_x"/>
                                          </p:val>
                                        </p:tav>
                                      </p:tavLst>
                                    </p:anim>
                                    <p:anim calcmode="lin" valueType="num">
                                      <p:cBhvr>
                                        <p:cTn id="13" dur="455" fill="hold"/>
                                        <p:tgtEl>
                                          <p:spTgt spid="12"/>
                                        </p:tgtEl>
                                        <p:attrNameLst>
                                          <p:attrName>ppt_y</p:attrName>
                                        </p:attrNameLst>
                                      </p:cBhvr>
                                      <p:tavLst>
                                        <p:tav tm="0">
                                          <p:val>
                                            <p:strVal val="0-#ppt_h/2"/>
                                          </p:val>
                                        </p:tav>
                                        <p:tav tm="100000">
                                          <p:val>
                                            <p:strVal val="#ppt_y"/>
                                          </p:val>
                                        </p:tav>
                                      </p:tavLst>
                                    </p:anim>
                                  </p:childTnLst>
                                </p:cTn>
                              </p:par>
                            </p:childTnLst>
                          </p:cTn>
                        </p:par>
                        <p:par>
                          <p:cTn id="14" fill="hold">
                            <p:stCondLst>
                              <p:cond delay="955"/>
                            </p:stCondLst>
                            <p:childTnLst>
                              <p:par>
                                <p:cTn id="15" presetID="2" presetClass="entr" presetSubtype="1" fill="hold" grpId="0" nodeType="afterEffect">
                                  <p:stCondLst>
                                    <p:cond delay="0"/>
                                  </p:stCondLst>
                                  <p:iterate>
                                    <p:tmAbs val="0"/>
                                  </p:iterate>
                                  <p:childTnLst>
                                    <p:set>
                                      <p:cBhvr>
                                        <p:cTn id="16" fill="hold"/>
                                        <p:tgtEl>
                                          <p:spTgt spid="13"/>
                                        </p:tgtEl>
                                        <p:attrNameLst>
                                          <p:attrName>style.visibility</p:attrName>
                                        </p:attrNameLst>
                                      </p:cBhvr>
                                      <p:to>
                                        <p:strVal val="visible"/>
                                      </p:to>
                                    </p:set>
                                    <p:anim calcmode="lin" valueType="num">
                                      <p:cBhvr>
                                        <p:cTn id="17" dur="500" fill="hold"/>
                                        <p:tgtEl>
                                          <p:spTgt spid="13"/>
                                        </p:tgtEl>
                                        <p:attrNameLst>
                                          <p:attrName>ppt_x</p:attrName>
                                        </p:attrNameLst>
                                      </p:cBhvr>
                                      <p:tavLst>
                                        <p:tav tm="0">
                                          <p:val>
                                            <p:strVal val="#ppt_x"/>
                                          </p:val>
                                        </p:tav>
                                        <p:tav tm="100000">
                                          <p:val>
                                            <p:strVal val="#ppt_x"/>
                                          </p:val>
                                        </p:tav>
                                      </p:tavLst>
                                    </p:anim>
                                    <p:anim calcmode="lin" valueType="num">
                                      <p:cBhvr>
                                        <p:cTn id="18" dur="500" fill="hold"/>
                                        <p:tgtEl>
                                          <p:spTgt spid="13"/>
                                        </p:tgtEl>
                                        <p:attrNameLst>
                                          <p:attrName>ppt_y</p:attrName>
                                        </p:attrNameLst>
                                      </p:cBhvr>
                                      <p:tavLst>
                                        <p:tav tm="0">
                                          <p:val>
                                            <p:strVal val="0-#ppt_h/2"/>
                                          </p:val>
                                        </p:tav>
                                        <p:tav tm="100000">
                                          <p:val>
                                            <p:strVal val="#ppt_y"/>
                                          </p:val>
                                        </p:tav>
                                      </p:tavLst>
                                    </p:anim>
                                  </p:childTnLst>
                                </p:cTn>
                              </p:par>
                            </p:childTnLst>
                          </p:cTn>
                        </p:par>
                        <p:par>
                          <p:cTn id="19" fill="hold">
                            <p:stCondLst>
                              <p:cond delay="1455"/>
                            </p:stCondLst>
                            <p:childTnLst>
                              <p:par>
                                <p:cTn id="20" presetID="2" presetClass="entr" presetSubtype="1" fill="hold" grpId="0" nodeType="afterEffect">
                                  <p:stCondLst>
                                    <p:cond delay="0"/>
                                  </p:stCondLst>
                                  <p:iterate>
                                    <p:tmAbs val="0"/>
                                  </p:iterate>
                                  <p:childTnLst>
                                    <p:set>
                                      <p:cBhvr>
                                        <p:cTn id="21" fill="hold"/>
                                        <p:tgtEl>
                                          <p:spTgt spid="14"/>
                                        </p:tgtEl>
                                        <p:attrNameLst>
                                          <p:attrName>style.visibility</p:attrName>
                                        </p:attrNameLst>
                                      </p:cBhvr>
                                      <p:to>
                                        <p:strVal val="visible"/>
                                      </p:to>
                                    </p:set>
                                    <p:anim calcmode="lin" valueType="num">
                                      <p:cBhvr>
                                        <p:cTn id="22" dur="500" fill="hold"/>
                                        <p:tgtEl>
                                          <p:spTgt spid="14"/>
                                        </p:tgtEl>
                                        <p:attrNameLst>
                                          <p:attrName>ppt_x</p:attrName>
                                        </p:attrNameLst>
                                      </p:cBhvr>
                                      <p:tavLst>
                                        <p:tav tm="0">
                                          <p:val>
                                            <p:strVal val="#ppt_x"/>
                                          </p:val>
                                        </p:tav>
                                        <p:tav tm="100000">
                                          <p:val>
                                            <p:strVal val="#ppt_x"/>
                                          </p:val>
                                        </p:tav>
                                      </p:tavLst>
                                    </p:anim>
                                    <p:anim calcmode="lin" valueType="num">
                                      <p:cBhvr>
                                        <p:cTn id="23"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dvAuto="0"/>
      <p:bldP spid="13" grpId="0" animBg="1" advAuto="0"/>
      <p:bldP spid="14"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3">
            <a:extLst>
              <a:ext uri="{FF2B5EF4-FFF2-40B4-BE49-F238E27FC236}">
                <a16:creationId xmlns:a16="http://schemas.microsoft.com/office/drawing/2014/main" id="{B560E3FE-2F84-8F4F-AD31-F7ABD1F53C59}"/>
              </a:ext>
            </a:extLst>
          </p:cNvPr>
          <p:cNvSpPr/>
          <p:nvPr/>
        </p:nvSpPr>
        <p:spPr>
          <a:xfrm rot="10800000">
            <a:off x="0" y="0"/>
            <a:ext cx="5237630" cy="52376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28" y="20488"/>
                </a:lnTo>
                <a:cubicBezTo>
                  <a:pt x="607" y="9076"/>
                  <a:pt x="10043" y="0"/>
                  <a:pt x="21600" y="0"/>
                </a:cubicBezTo>
                <a:close/>
              </a:path>
            </a:pathLst>
          </a:custGeom>
          <a:solidFill>
            <a:srgbClr val="FFFFFF"/>
          </a:solidFill>
          <a:ln w="25400">
            <a:miter lim="400000"/>
          </a:ln>
          <a:effectLst>
            <a:outerShdw blurRad="762000" dist="508000" dir="5400000" rotWithShape="0">
              <a:srgbClr val="000000">
                <a:alpha val="15000"/>
              </a:srgbClr>
            </a:outerShdw>
          </a:effectLst>
        </p:spPr>
        <p:txBody>
          <a:bodyPr tIns="34290" bIns="34290" anchor="ctr"/>
          <a:lstStyle/>
          <a:p>
            <a:pPr algn="ctr">
              <a:defRPr sz="2800">
                <a:latin typeface="Roboto Light"/>
                <a:ea typeface="Roboto Light"/>
                <a:cs typeface="Roboto Light"/>
                <a:sym typeface="Roboto Light"/>
              </a:defRPr>
            </a:pPr>
            <a:endParaRPr sz="1050"/>
          </a:p>
        </p:txBody>
      </p:sp>
      <p:pic>
        <p:nvPicPr>
          <p:cNvPr id="27" name="Picture Placeholder 2" descr="Picture Placeholder 2">
            <a:extLst>
              <a:ext uri="{FF2B5EF4-FFF2-40B4-BE49-F238E27FC236}">
                <a16:creationId xmlns:a16="http://schemas.microsoft.com/office/drawing/2014/main" id="{DE21775A-3808-0748-A4B4-F419A0EE0FA8}"/>
              </a:ext>
            </a:extLst>
          </p:cNvPr>
          <p:cNvPicPr>
            <a:picLocks noChangeAspect="1"/>
          </p:cNvPicPr>
          <p:nvPr/>
        </p:nvPicPr>
        <p:blipFill>
          <a:blip r:embed="rId2"/>
          <a:srcRect/>
          <a:stretch>
            <a:fillRect/>
          </a:stretch>
        </p:blipFill>
        <p:spPr>
          <a:xfrm>
            <a:off x="0" y="0"/>
            <a:ext cx="4960590" cy="4960591"/>
          </a:xfrm>
          <a:custGeom>
            <a:avLst/>
            <a:gdLst/>
            <a:ahLst/>
            <a:cxnLst>
              <a:cxn ang="0">
                <a:pos x="wd2" y="hd2"/>
              </a:cxn>
              <a:cxn ang="5400000">
                <a:pos x="wd2" y="hd2"/>
              </a:cxn>
              <a:cxn ang="10800000">
                <a:pos x="wd2" y="hd2"/>
              </a:cxn>
              <a:cxn ang="16200000">
                <a:pos x="wd2" y="hd2"/>
              </a:cxn>
            </a:cxnLst>
            <a:rect l="0" t="0" r="r" b="b"/>
            <a:pathLst>
              <a:path w="21600" h="21600" extrusionOk="0">
                <a:moveTo>
                  <a:pt x="10437" y="0"/>
                </a:moveTo>
                <a:cubicBezTo>
                  <a:pt x="10437" y="5765"/>
                  <a:pt x="5765" y="10437"/>
                  <a:pt x="0" y="10437"/>
                </a:cubicBezTo>
                <a:lnTo>
                  <a:pt x="0" y="21600"/>
                </a:lnTo>
                <a:cubicBezTo>
                  <a:pt x="11929" y="21600"/>
                  <a:pt x="21600" y="11929"/>
                  <a:pt x="21600" y="0"/>
                </a:cubicBezTo>
                <a:lnTo>
                  <a:pt x="10437" y="0"/>
                </a:lnTo>
                <a:close/>
              </a:path>
            </a:pathLst>
          </a:custGeom>
        </p:spPr>
      </p:pic>
      <p:pic>
        <p:nvPicPr>
          <p:cNvPr id="16" name="Imagen 15">
            <a:extLst>
              <a:ext uri="{FF2B5EF4-FFF2-40B4-BE49-F238E27FC236}">
                <a16:creationId xmlns:a16="http://schemas.microsoft.com/office/drawing/2014/main" id="{17750170-DB65-B842-A746-34C76A255B25}"/>
              </a:ext>
            </a:extLst>
          </p:cNvPr>
          <p:cNvPicPr>
            <a:picLocks noChangeAspect="1"/>
          </p:cNvPicPr>
          <p:nvPr/>
        </p:nvPicPr>
        <p:blipFill>
          <a:blip r:embed="rId3"/>
          <a:stretch>
            <a:fillRect/>
          </a:stretch>
        </p:blipFill>
        <p:spPr>
          <a:xfrm>
            <a:off x="351704" y="419752"/>
            <a:ext cx="1025312" cy="389788"/>
          </a:xfrm>
          <a:prstGeom prst="rect">
            <a:avLst/>
          </a:prstGeom>
        </p:spPr>
      </p:pic>
      <p:pic>
        <p:nvPicPr>
          <p:cNvPr id="22" name="Imagen 21">
            <a:extLst>
              <a:ext uri="{FF2B5EF4-FFF2-40B4-BE49-F238E27FC236}">
                <a16:creationId xmlns:a16="http://schemas.microsoft.com/office/drawing/2014/main" id="{1BAE883D-F183-0643-8F46-BCF94EE10E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1623" y="1168204"/>
            <a:ext cx="1341181" cy="1152813"/>
          </a:xfrm>
          <a:prstGeom prst="rect">
            <a:avLst/>
          </a:prstGeom>
        </p:spPr>
      </p:pic>
      <p:sp>
        <p:nvSpPr>
          <p:cNvPr id="51" name="TextBox 18">
            <a:extLst>
              <a:ext uri="{FF2B5EF4-FFF2-40B4-BE49-F238E27FC236}">
                <a16:creationId xmlns:a16="http://schemas.microsoft.com/office/drawing/2014/main" id="{36872004-09A0-274C-891C-F62508DD1464}"/>
              </a:ext>
            </a:extLst>
          </p:cNvPr>
          <p:cNvSpPr txBox="1"/>
          <p:nvPr/>
        </p:nvSpPr>
        <p:spPr>
          <a:xfrm>
            <a:off x="5357796" y="1253591"/>
            <a:ext cx="3164252" cy="117724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Principales</a:t>
            </a:r>
          </a:p>
          <a:p>
            <a:pPr>
              <a:defRPr sz="9600" b="1">
                <a:latin typeface="Roboto Black"/>
                <a:ea typeface="Roboto Black"/>
                <a:cs typeface="Roboto Black"/>
                <a:sym typeface="Roboto Black"/>
              </a:defRPr>
            </a:pPr>
            <a:r>
              <a:rPr lang="es-ES" sz="3600" dirty="0">
                <a:latin typeface="Helvetica" pitchFamily="2" charset="0"/>
              </a:rPr>
              <a:t>Resultados</a:t>
            </a:r>
            <a:endParaRPr sz="3600" dirty="0">
              <a:latin typeface="Helvetica" pitchFamily="2" charset="0"/>
            </a:endParaRPr>
          </a:p>
        </p:txBody>
      </p:sp>
      <p:sp>
        <p:nvSpPr>
          <p:cNvPr id="54" name="TextBox 9">
            <a:extLst>
              <a:ext uri="{FF2B5EF4-FFF2-40B4-BE49-F238E27FC236}">
                <a16:creationId xmlns:a16="http://schemas.microsoft.com/office/drawing/2014/main" id="{11131E7A-6B3C-8444-B5CB-36AFE808CBFF}"/>
              </a:ext>
            </a:extLst>
          </p:cNvPr>
          <p:cNvSpPr txBox="1"/>
          <p:nvPr/>
        </p:nvSpPr>
        <p:spPr>
          <a:xfrm>
            <a:off x="5397573" y="2646971"/>
            <a:ext cx="3200945"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nchor="ctr">
            <a:spAutoFit/>
          </a:bodyPr>
          <a:lstStyle/>
          <a:p>
            <a:r>
              <a:rPr lang="es-MX" sz="900" dirty="0">
                <a:latin typeface="Helvetica" pitchFamily="2" charset="0"/>
              </a:rPr>
              <a:t>Las respuestas son codificadas en dos categorías: sí y no.</a:t>
            </a:r>
          </a:p>
          <a:p>
            <a:r>
              <a:rPr lang="es-MX" sz="900" dirty="0">
                <a:latin typeface="Helvetica" pitchFamily="2" charset="0"/>
              </a:rPr>
              <a:t>Por cada respuesta sí, se asigna un punto.</a:t>
            </a:r>
          </a:p>
          <a:p>
            <a:endParaRPr lang="es-MX" sz="900" dirty="0">
              <a:latin typeface="Helvetica" pitchFamily="2" charset="0"/>
            </a:endParaRPr>
          </a:p>
          <a:p>
            <a:r>
              <a:rPr lang="es-MX" sz="900" dirty="0">
                <a:latin typeface="Helvetica" pitchFamily="2" charset="0"/>
              </a:rPr>
              <a:t>De acuerdo al puntaje, se generan los grupos:</a:t>
            </a:r>
          </a:p>
        </p:txBody>
      </p:sp>
      <p:sp>
        <p:nvSpPr>
          <p:cNvPr id="55" name="Shape 2720">
            <a:extLst>
              <a:ext uri="{FF2B5EF4-FFF2-40B4-BE49-F238E27FC236}">
                <a16:creationId xmlns:a16="http://schemas.microsoft.com/office/drawing/2014/main" id="{2B70CBFF-47EE-B942-819B-742E9AE503AB}"/>
              </a:ext>
            </a:extLst>
          </p:cNvPr>
          <p:cNvSpPr/>
          <p:nvPr/>
        </p:nvSpPr>
        <p:spPr>
          <a:xfrm>
            <a:off x="5182190" y="2730309"/>
            <a:ext cx="208659" cy="209069"/>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rgbClr val="00AAC6"/>
          </a:solidFill>
          <a:ln w="12700">
            <a:miter lim="400000"/>
          </a:ln>
        </p:spPr>
        <p:txBody>
          <a:bodyPr tIns="34290" bIns="34290" anchor="ctr"/>
          <a:lstStyle/>
          <a:p>
            <a:pPr defTabSz="171399">
              <a:defRPr sz="3000">
                <a:solidFill>
                  <a:srgbClr val="FFFFFF"/>
                </a:solidFill>
                <a:effectLst>
                  <a:outerShdw blurRad="38100" dist="12700" dir="5400000" rotWithShape="0">
                    <a:srgbClr val="000000">
                      <a:alpha val="50000"/>
                    </a:srgbClr>
                  </a:outerShdw>
                </a:effectLst>
                <a:latin typeface="+mj-lt"/>
                <a:ea typeface="+mj-ea"/>
                <a:cs typeface="+mj-cs"/>
                <a:sym typeface="Helvetica"/>
              </a:defRPr>
            </a:pPr>
            <a:endParaRPr sz="1125" dirty="0">
              <a:highlight>
                <a:srgbClr val="00AAC6"/>
              </a:highlight>
              <a:latin typeface="Helvetica" pitchFamily="2" charset="0"/>
            </a:endParaRPr>
          </a:p>
        </p:txBody>
      </p:sp>
      <p:grpSp>
        <p:nvGrpSpPr>
          <p:cNvPr id="103" name="Grupo 102">
            <a:extLst>
              <a:ext uri="{FF2B5EF4-FFF2-40B4-BE49-F238E27FC236}">
                <a16:creationId xmlns:a16="http://schemas.microsoft.com/office/drawing/2014/main" id="{979A46DE-1CE9-0847-989C-675B41EC879B}"/>
              </a:ext>
            </a:extLst>
          </p:cNvPr>
          <p:cNvGrpSpPr/>
          <p:nvPr/>
        </p:nvGrpSpPr>
        <p:grpSpPr>
          <a:xfrm>
            <a:off x="5404454" y="3320194"/>
            <a:ext cx="2875371" cy="1207076"/>
            <a:chOff x="5404454" y="3320194"/>
            <a:chExt cx="2875371" cy="1207076"/>
          </a:xfrm>
        </p:grpSpPr>
        <p:sp>
          <p:nvSpPr>
            <p:cNvPr id="37" name="Teardrop 10">
              <a:extLst>
                <a:ext uri="{FF2B5EF4-FFF2-40B4-BE49-F238E27FC236}">
                  <a16:creationId xmlns:a16="http://schemas.microsoft.com/office/drawing/2014/main" id="{C49DE21F-0FDC-A244-B075-CFBDE5DDFFDE}"/>
                </a:ext>
              </a:extLst>
            </p:cNvPr>
            <p:cNvSpPr/>
            <p:nvPr/>
          </p:nvSpPr>
          <p:spPr>
            <a:xfrm rot="8100000" flipH="1">
              <a:off x="5404454" y="3320194"/>
              <a:ext cx="521278" cy="52127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6"/>
            </a:solidFill>
            <a:ln w="25400" cap="flat">
              <a:noFill/>
              <a:miter lim="400000"/>
            </a:ln>
            <a:effectLst>
              <a:outerShdw blurRad="127000" dist="38100" dir="5400000" rotWithShape="0">
                <a:srgbClr val="000000">
                  <a:alpha val="63000"/>
                </a:srgbClr>
              </a:outerShdw>
            </a:effectLst>
          </p:spPr>
          <p:txBody>
            <a:bodyPr wrap="square" lIns="34290" tIns="34290" rIns="34290" bIns="34290" numCol="1" anchor="ctr">
              <a:noAutofit/>
            </a:bodyPr>
            <a:lstStyle/>
            <a:p>
              <a:pPr algn="ctr">
                <a:defRPr b="1">
                  <a:solidFill>
                    <a:srgbClr val="FFFFFF"/>
                  </a:solidFill>
                  <a:latin typeface="Roboto Black"/>
                  <a:ea typeface="Roboto Black"/>
                  <a:cs typeface="Roboto Black"/>
                  <a:sym typeface="Roboto Black"/>
                </a:defRPr>
              </a:pPr>
              <a:endParaRPr sz="506" dirty="0"/>
            </a:p>
          </p:txBody>
        </p:sp>
        <p:sp>
          <p:nvSpPr>
            <p:cNvPr id="66" name="TextBox 11">
              <a:extLst>
                <a:ext uri="{FF2B5EF4-FFF2-40B4-BE49-F238E27FC236}">
                  <a16:creationId xmlns:a16="http://schemas.microsoft.com/office/drawing/2014/main" id="{E49BF9A8-24F5-A04A-AD55-17D2D19E5B4B}"/>
                </a:ext>
              </a:extLst>
            </p:cNvPr>
            <p:cNvSpPr txBox="1"/>
            <p:nvPr/>
          </p:nvSpPr>
          <p:spPr>
            <a:xfrm>
              <a:off x="5584792" y="3397929"/>
              <a:ext cx="168636" cy="284693"/>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4290" tIns="34290" rIns="34290" bIns="34290" numCol="1" anchor="t">
              <a:spAutoFit/>
            </a:bodyPr>
            <a:lstStyle>
              <a:lvl1pPr algn="ctr">
                <a:defRPr sz="7200" b="1">
                  <a:solidFill>
                    <a:srgbClr val="FFFFFF"/>
                  </a:solidFill>
                  <a:latin typeface="Roboto Black"/>
                  <a:ea typeface="Roboto Black"/>
                  <a:cs typeface="Roboto Black"/>
                  <a:sym typeface="Roboto Black"/>
                </a:defRPr>
              </a:lvl1pPr>
            </a:lstStyle>
            <a:p>
              <a:r>
                <a:rPr lang="es-ES" sz="1400" dirty="0">
                  <a:latin typeface="Helvetica" pitchFamily="2" charset="0"/>
                </a:rPr>
                <a:t>0</a:t>
              </a:r>
            </a:p>
          </p:txBody>
        </p:sp>
        <p:sp>
          <p:nvSpPr>
            <p:cNvPr id="5" name="Rectángulo 4">
              <a:extLst>
                <a:ext uri="{FF2B5EF4-FFF2-40B4-BE49-F238E27FC236}">
                  <a16:creationId xmlns:a16="http://schemas.microsoft.com/office/drawing/2014/main" id="{7C4408AB-91D7-934B-87DA-F3D648ABC018}"/>
                </a:ext>
              </a:extLst>
            </p:cNvPr>
            <p:cNvSpPr/>
            <p:nvPr/>
          </p:nvSpPr>
          <p:spPr>
            <a:xfrm>
              <a:off x="5412781" y="3577355"/>
              <a:ext cx="526106" cy="215444"/>
            </a:xfrm>
            <a:prstGeom prst="rect">
              <a:avLst/>
            </a:prstGeom>
          </p:spPr>
          <p:txBody>
            <a:bodyPr wrap="none">
              <a:spAutoFit/>
            </a:bodyPr>
            <a:lstStyle/>
            <a:p>
              <a:pPr algn="ctr"/>
              <a:r>
                <a:rPr lang="es-ES" sz="800" b="1" dirty="0">
                  <a:latin typeface="Helvetica" pitchFamily="2" charset="0"/>
                </a:rPr>
                <a:t>puntos</a:t>
              </a:r>
              <a:endParaRPr lang="es-CL" sz="800" b="1" dirty="0">
                <a:latin typeface="Helvetica" pitchFamily="2" charset="0"/>
              </a:endParaRPr>
            </a:p>
          </p:txBody>
        </p:sp>
        <p:sp>
          <p:nvSpPr>
            <p:cNvPr id="68" name="Teardrop 10">
              <a:extLst>
                <a:ext uri="{FF2B5EF4-FFF2-40B4-BE49-F238E27FC236}">
                  <a16:creationId xmlns:a16="http://schemas.microsoft.com/office/drawing/2014/main" id="{3255FCCD-A002-B24B-8609-23FF9D727884}"/>
                </a:ext>
              </a:extLst>
            </p:cNvPr>
            <p:cNvSpPr/>
            <p:nvPr/>
          </p:nvSpPr>
          <p:spPr>
            <a:xfrm rot="8100000" flipH="1">
              <a:off x="5404454" y="4005992"/>
              <a:ext cx="521278" cy="52127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2"/>
            </a:solidFill>
            <a:ln w="25400" cap="flat">
              <a:noFill/>
              <a:miter lim="400000"/>
            </a:ln>
            <a:effectLst>
              <a:outerShdw blurRad="127000" dist="38100" dir="5400000" rotWithShape="0">
                <a:srgbClr val="000000">
                  <a:alpha val="63000"/>
                </a:srgbClr>
              </a:outerShdw>
            </a:effectLst>
          </p:spPr>
          <p:txBody>
            <a:bodyPr wrap="square" lIns="34290" tIns="34290" rIns="34290" bIns="34290" numCol="1" anchor="ctr">
              <a:noAutofit/>
            </a:bodyPr>
            <a:lstStyle/>
            <a:p>
              <a:pPr algn="ctr">
                <a:defRPr b="1">
                  <a:solidFill>
                    <a:srgbClr val="FFFFFF"/>
                  </a:solidFill>
                  <a:latin typeface="Roboto Black"/>
                  <a:ea typeface="Roboto Black"/>
                  <a:cs typeface="Roboto Black"/>
                  <a:sym typeface="Roboto Black"/>
                </a:defRPr>
              </a:pPr>
              <a:endParaRPr sz="506"/>
            </a:p>
          </p:txBody>
        </p:sp>
        <p:sp>
          <p:nvSpPr>
            <p:cNvPr id="69" name="TextBox 11">
              <a:extLst>
                <a:ext uri="{FF2B5EF4-FFF2-40B4-BE49-F238E27FC236}">
                  <a16:creationId xmlns:a16="http://schemas.microsoft.com/office/drawing/2014/main" id="{7AAC0B75-C4F0-AB4B-911F-9A99C354050A}"/>
                </a:ext>
              </a:extLst>
            </p:cNvPr>
            <p:cNvSpPr txBox="1"/>
            <p:nvPr/>
          </p:nvSpPr>
          <p:spPr>
            <a:xfrm>
              <a:off x="5435713" y="4083727"/>
              <a:ext cx="466795" cy="284693"/>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4290" tIns="34290" rIns="34290" bIns="34290" numCol="1" anchor="t">
              <a:spAutoFit/>
            </a:bodyPr>
            <a:lstStyle>
              <a:lvl1pPr algn="ctr">
                <a:defRPr sz="7200" b="1">
                  <a:solidFill>
                    <a:srgbClr val="FFFFFF"/>
                  </a:solidFill>
                  <a:latin typeface="Roboto Black"/>
                  <a:ea typeface="Roboto Black"/>
                  <a:cs typeface="Roboto Black"/>
                  <a:sym typeface="Roboto Black"/>
                </a:defRPr>
              </a:lvl1pPr>
            </a:lstStyle>
            <a:p>
              <a:r>
                <a:rPr lang="es-ES" sz="1400" dirty="0">
                  <a:latin typeface="Helvetica" pitchFamily="2" charset="0"/>
                </a:rPr>
                <a:t>3 a 4</a:t>
              </a:r>
            </a:p>
          </p:txBody>
        </p:sp>
        <p:sp>
          <p:nvSpPr>
            <p:cNvPr id="70" name="Rectángulo 69">
              <a:extLst>
                <a:ext uri="{FF2B5EF4-FFF2-40B4-BE49-F238E27FC236}">
                  <a16:creationId xmlns:a16="http://schemas.microsoft.com/office/drawing/2014/main" id="{996F5C04-BBFB-6B46-AF40-CB8960EC9ABB}"/>
                </a:ext>
              </a:extLst>
            </p:cNvPr>
            <p:cNvSpPr/>
            <p:nvPr/>
          </p:nvSpPr>
          <p:spPr>
            <a:xfrm>
              <a:off x="5412781" y="4263153"/>
              <a:ext cx="526106" cy="215444"/>
            </a:xfrm>
            <a:prstGeom prst="rect">
              <a:avLst/>
            </a:prstGeom>
          </p:spPr>
          <p:txBody>
            <a:bodyPr wrap="none">
              <a:spAutoFit/>
            </a:bodyPr>
            <a:lstStyle/>
            <a:p>
              <a:pPr algn="ctr"/>
              <a:r>
                <a:rPr lang="es-ES" sz="800" b="1" dirty="0">
                  <a:latin typeface="Helvetica" pitchFamily="2" charset="0"/>
                </a:rPr>
                <a:t>puntos</a:t>
              </a:r>
              <a:endParaRPr lang="es-CL" sz="800" b="1" dirty="0">
                <a:latin typeface="Helvetica" pitchFamily="2" charset="0"/>
              </a:endParaRPr>
            </a:p>
          </p:txBody>
        </p:sp>
        <p:sp>
          <p:nvSpPr>
            <p:cNvPr id="76" name="Teardrop 10">
              <a:extLst>
                <a:ext uri="{FF2B5EF4-FFF2-40B4-BE49-F238E27FC236}">
                  <a16:creationId xmlns:a16="http://schemas.microsoft.com/office/drawing/2014/main" id="{57D9B4F8-202C-4D4F-B1C5-EAC70FE29187}"/>
                </a:ext>
              </a:extLst>
            </p:cNvPr>
            <p:cNvSpPr/>
            <p:nvPr/>
          </p:nvSpPr>
          <p:spPr>
            <a:xfrm rot="8100000" flipH="1">
              <a:off x="6883630" y="3320194"/>
              <a:ext cx="521278" cy="52127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chemeClr val="accent4"/>
            </a:solidFill>
            <a:ln w="25400" cap="flat">
              <a:noFill/>
              <a:miter lim="400000"/>
            </a:ln>
            <a:effectLst>
              <a:outerShdw blurRad="127000" dist="38100" dir="5400000" rotWithShape="0">
                <a:srgbClr val="000000">
                  <a:alpha val="63000"/>
                </a:srgbClr>
              </a:outerShdw>
            </a:effectLst>
          </p:spPr>
          <p:txBody>
            <a:bodyPr wrap="square" lIns="34290" tIns="34290" rIns="34290" bIns="34290" numCol="1" anchor="ctr">
              <a:noAutofit/>
            </a:bodyPr>
            <a:lstStyle/>
            <a:p>
              <a:pPr algn="ctr">
                <a:defRPr b="1">
                  <a:solidFill>
                    <a:srgbClr val="FFFFFF"/>
                  </a:solidFill>
                  <a:latin typeface="Roboto Black"/>
                  <a:ea typeface="Roboto Black"/>
                  <a:cs typeface="Roboto Black"/>
                  <a:sym typeface="Roboto Black"/>
                </a:defRPr>
              </a:pPr>
              <a:endParaRPr sz="506"/>
            </a:p>
          </p:txBody>
        </p:sp>
        <p:sp>
          <p:nvSpPr>
            <p:cNvPr id="77" name="TextBox 11">
              <a:extLst>
                <a:ext uri="{FF2B5EF4-FFF2-40B4-BE49-F238E27FC236}">
                  <a16:creationId xmlns:a16="http://schemas.microsoft.com/office/drawing/2014/main" id="{95855D02-71BB-8341-B0B5-5C9C522445D5}"/>
                </a:ext>
              </a:extLst>
            </p:cNvPr>
            <p:cNvSpPr txBox="1"/>
            <p:nvPr/>
          </p:nvSpPr>
          <p:spPr>
            <a:xfrm>
              <a:off x="6914889" y="3397929"/>
              <a:ext cx="466795" cy="284693"/>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4290" tIns="34290" rIns="34290" bIns="34290" numCol="1" anchor="t">
              <a:spAutoFit/>
            </a:bodyPr>
            <a:lstStyle>
              <a:lvl1pPr algn="ctr">
                <a:defRPr sz="7200" b="1">
                  <a:solidFill>
                    <a:srgbClr val="FFFFFF"/>
                  </a:solidFill>
                  <a:latin typeface="Roboto Black"/>
                  <a:ea typeface="Roboto Black"/>
                  <a:cs typeface="Roboto Black"/>
                  <a:sym typeface="Roboto Black"/>
                </a:defRPr>
              </a:lvl1pPr>
            </a:lstStyle>
            <a:p>
              <a:r>
                <a:rPr lang="es-ES" sz="1400" dirty="0">
                  <a:latin typeface="Helvetica" pitchFamily="2" charset="0"/>
                </a:rPr>
                <a:t>1 a 2</a:t>
              </a:r>
            </a:p>
          </p:txBody>
        </p:sp>
        <p:sp>
          <p:nvSpPr>
            <p:cNvPr id="78" name="Rectángulo 77">
              <a:extLst>
                <a:ext uri="{FF2B5EF4-FFF2-40B4-BE49-F238E27FC236}">
                  <a16:creationId xmlns:a16="http://schemas.microsoft.com/office/drawing/2014/main" id="{C630E24B-AA4A-0444-A8FF-BD831B6A5452}"/>
                </a:ext>
              </a:extLst>
            </p:cNvPr>
            <p:cNvSpPr/>
            <p:nvPr/>
          </p:nvSpPr>
          <p:spPr>
            <a:xfrm>
              <a:off x="6891957" y="3577355"/>
              <a:ext cx="526106" cy="215444"/>
            </a:xfrm>
            <a:prstGeom prst="rect">
              <a:avLst/>
            </a:prstGeom>
          </p:spPr>
          <p:txBody>
            <a:bodyPr wrap="none">
              <a:spAutoFit/>
            </a:bodyPr>
            <a:lstStyle/>
            <a:p>
              <a:pPr algn="ctr"/>
              <a:r>
                <a:rPr lang="es-ES" sz="800" b="1" dirty="0">
                  <a:latin typeface="Helvetica" pitchFamily="2" charset="0"/>
                </a:rPr>
                <a:t>puntos</a:t>
              </a:r>
              <a:endParaRPr lang="es-CL" sz="800" b="1" dirty="0">
                <a:latin typeface="Helvetica" pitchFamily="2" charset="0"/>
              </a:endParaRPr>
            </a:p>
          </p:txBody>
        </p:sp>
        <p:sp>
          <p:nvSpPr>
            <p:cNvPr id="80" name="Teardrop 10">
              <a:extLst>
                <a:ext uri="{FF2B5EF4-FFF2-40B4-BE49-F238E27FC236}">
                  <a16:creationId xmlns:a16="http://schemas.microsoft.com/office/drawing/2014/main" id="{5B3D28CC-B04C-E74D-BF38-5CA2B42993A1}"/>
                </a:ext>
              </a:extLst>
            </p:cNvPr>
            <p:cNvSpPr/>
            <p:nvPr/>
          </p:nvSpPr>
          <p:spPr>
            <a:xfrm rot="8100000" flipH="1">
              <a:off x="6883630" y="4005992"/>
              <a:ext cx="521278" cy="52127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rgbClr val="C00000"/>
            </a:solidFill>
            <a:ln w="25400" cap="flat">
              <a:noFill/>
              <a:miter lim="400000"/>
            </a:ln>
            <a:effectLst>
              <a:outerShdw blurRad="127000" dist="38100" dir="5400000" rotWithShape="0">
                <a:srgbClr val="000000">
                  <a:alpha val="63000"/>
                </a:srgbClr>
              </a:outerShdw>
            </a:effectLst>
          </p:spPr>
          <p:txBody>
            <a:bodyPr wrap="square" lIns="34290" tIns="34290" rIns="34290" bIns="34290" numCol="1" anchor="ctr">
              <a:noAutofit/>
            </a:bodyPr>
            <a:lstStyle/>
            <a:p>
              <a:pPr algn="ctr">
                <a:defRPr b="1">
                  <a:solidFill>
                    <a:srgbClr val="FFFFFF"/>
                  </a:solidFill>
                  <a:latin typeface="Roboto Black"/>
                  <a:ea typeface="Roboto Black"/>
                  <a:cs typeface="Roboto Black"/>
                  <a:sym typeface="Roboto Black"/>
                </a:defRPr>
              </a:pPr>
              <a:endParaRPr sz="506"/>
            </a:p>
          </p:txBody>
        </p:sp>
        <p:sp>
          <p:nvSpPr>
            <p:cNvPr id="81" name="TextBox 11">
              <a:extLst>
                <a:ext uri="{FF2B5EF4-FFF2-40B4-BE49-F238E27FC236}">
                  <a16:creationId xmlns:a16="http://schemas.microsoft.com/office/drawing/2014/main" id="{BB4AF310-2A9A-3A42-A82A-5B6B2BE04583}"/>
                </a:ext>
              </a:extLst>
            </p:cNvPr>
            <p:cNvSpPr txBox="1"/>
            <p:nvPr/>
          </p:nvSpPr>
          <p:spPr>
            <a:xfrm>
              <a:off x="7011872" y="4083727"/>
              <a:ext cx="272832" cy="284693"/>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4290" tIns="34290" rIns="34290" bIns="34290" numCol="1" anchor="t">
              <a:spAutoFit/>
            </a:bodyPr>
            <a:lstStyle>
              <a:lvl1pPr algn="ctr">
                <a:defRPr sz="7200" b="1">
                  <a:solidFill>
                    <a:srgbClr val="FFFFFF"/>
                  </a:solidFill>
                  <a:latin typeface="Roboto Black"/>
                  <a:ea typeface="Roboto Black"/>
                  <a:cs typeface="Roboto Black"/>
                  <a:sym typeface="Roboto Black"/>
                </a:defRPr>
              </a:lvl1pPr>
            </a:lstStyle>
            <a:p>
              <a:r>
                <a:rPr lang="es-ES" sz="1400" dirty="0">
                  <a:latin typeface="Helvetica" pitchFamily="2" charset="0"/>
                </a:rPr>
                <a:t>5+</a:t>
              </a:r>
            </a:p>
          </p:txBody>
        </p:sp>
        <p:sp>
          <p:nvSpPr>
            <p:cNvPr id="82" name="Rectángulo 81">
              <a:extLst>
                <a:ext uri="{FF2B5EF4-FFF2-40B4-BE49-F238E27FC236}">
                  <a16:creationId xmlns:a16="http://schemas.microsoft.com/office/drawing/2014/main" id="{F588C9A2-FA49-8C4B-855F-0F8A78947A7F}"/>
                </a:ext>
              </a:extLst>
            </p:cNvPr>
            <p:cNvSpPr/>
            <p:nvPr/>
          </p:nvSpPr>
          <p:spPr>
            <a:xfrm>
              <a:off x="6891957" y="4263153"/>
              <a:ext cx="526106" cy="215444"/>
            </a:xfrm>
            <a:prstGeom prst="rect">
              <a:avLst/>
            </a:prstGeom>
          </p:spPr>
          <p:txBody>
            <a:bodyPr wrap="none">
              <a:spAutoFit/>
            </a:bodyPr>
            <a:lstStyle/>
            <a:p>
              <a:pPr algn="ctr"/>
              <a:r>
                <a:rPr lang="es-ES" sz="800" b="1" dirty="0">
                  <a:latin typeface="Helvetica" pitchFamily="2" charset="0"/>
                </a:rPr>
                <a:t>puntos</a:t>
              </a:r>
              <a:endParaRPr lang="es-CL" sz="800" b="1" dirty="0">
                <a:latin typeface="Helvetica" pitchFamily="2" charset="0"/>
              </a:endParaRPr>
            </a:p>
          </p:txBody>
        </p:sp>
        <p:sp>
          <p:nvSpPr>
            <p:cNvPr id="11" name="Rectángulo 10">
              <a:extLst>
                <a:ext uri="{FF2B5EF4-FFF2-40B4-BE49-F238E27FC236}">
                  <a16:creationId xmlns:a16="http://schemas.microsoft.com/office/drawing/2014/main" id="{3C7BFAB2-D897-1746-A74F-174358A35E50}"/>
                </a:ext>
              </a:extLst>
            </p:cNvPr>
            <p:cNvSpPr/>
            <p:nvPr/>
          </p:nvSpPr>
          <p:spPr>
            <a:xfrm>
              <a:off x="7024353" y="3467989"/>
              <a:ext cx="1255472" cy="338554"/>
            </a:xfrm>
            <a:prstGeom prst="rect">
              <a:avLst/>
            </a:prstGeom>
          </p:spPr>
          <p:txBody>
            <a:bodyPr wrap="square">
              <a:spAutoFit/>
            </a:bodyPr>
            <a:lstStyle/>
            <a:p>
              <a:pPr lvl="1"/>
              <a:r>
                <a:rPr lang="es-MX" sz="800" b="1" dirty="0">
                  <a:latin typeface="Helvetica" pitchFamily="2" charset="0"/>
                </a:rPr>
                <a:t>Jugador de riesgo</a:t>
              </a:r>
            </a:p>
          </p:txBody>
        </p:sp>
        <p:sp>
          <p:nvSpPr>
            <p:cNvPr id="83" name="Rectángulo 82">
              <a:extLst>
                <a:ext uri="{FF2B5EF4-FFF2-40B4-BE49-F238E27FC236}">
                  <a16:creationId xmlns:a16="http://schemas.microsoft.com/office/drawing/2014/main" id="{79BC8952-83C5-2543-87F4-418ACE4E997E}"/>
                </a:ext>
              </a:extLst>
            </p:cNvPr>
            <p:cNvSpPr/>
            <p:nvPr/>
          </p:nvSpPr>
          <p:spPr>
            <a:xfrm>
              <a:off x="5545177" y="3481134"/>
              <a:ext cx="1255472" cy="215444"/>
            </a:xfrm>
            <a:prstGeom prst="rect">
              <a:avLst/>
            </a:prstGeom>
          </p:spPr>
          <p:txBody>
            <a:bodyPr wrap="square">
              <a:spAutoFit/>
            </a:bodyPr>
            <a:lstStyle/>
            <a:p>
              <a:pPr lvl="1"/>
              <a:r>
                <a:rPr lang="es-MX" sz="800" b="1" dirty="0">
                  <a:latin typeface="Helvetica" pitchFamily="2" charset="0"/>
                </a:rPr>
                <a:t>Bajo riesgo</a:t>
              </a:r>
            </a:p>
          </p:txBody>
        </p:sp>
        <p:sp>
          <p:nvSpPr>
            <p:cNvPr id="84" name="Rectángulo 83">
              <a:extLst>
                <a:ext uri="{FF2B5EF4-FFF2-40B4-BE49-F238E27FC236}">
                  <a16:creationId xmlns:a16="http://schemas.microsoft.com/office/drawing/2014/main" id="{051CF800-DE87-3248-A5E8-219C8771AAD2}"/>
                </a:ext>
              </a:extLst>
            </p:cNvPr>
            <p:cNvSpPr/>
            <p:nvPr/>
          </p:nvSpPr>
          <p:spPr>
            <a:xfrm>
              <a:off x="7024353" y="4140342"/>
              <a:ext cx="1255472" cy="338554"/>
            </a:xfrm>
            <a:prstGeom prst="rect">
              <a:avLst/>
            </a:prstGeom>
          </p:spPr>
          <p:txBody>
            <a:bodyPr wrap="square">
              <a:spAutoFit/>
            </a:bodyPr>
            <a:lstStyle/>
            <a:p>
              <a:pPr lvl="1"/>
              <a:r>
                <a:rPr lang="es-MX" sz="800" b="1" dirty="0">
                  <a:latin typeface="Helvetica" pitchFamily="2" charset="0"/>
                </a:rPr>
                <a:t>Jugador patológico</a:t>
              </a:r>
            </a:p>
          </p:txBody>
        </p:sp>
        <p:sp>
          <p:nvSpPr>
            <p:cNvPr id="85" name="Rectángulo 84">
              <a:extLst>
                <a:ext uri="{FF2B5EF4-FFF2-40B4-BE49-F238E27FC236}">
                  <a16:creationId xmlns:a16="http://schemas.microsoft.com/office/drawing/2014/main" id="{B7BBEB5D-9D11-BF4A-9E79-649EA3E72A2F}"/>
                </a:ext>
              </a:extLst>
            </p:cNvPr>
            <p:cNvSpPr/>
            <p:nvPr/>
          </p:nvSpPr>
          <p:spPr>
            <a:xfrm>
              <a:off x="5545177" y="4153487"/>
              <a:ext cx="1333336" cy="338554"/>
            </a:xfrm>
            <a:prstGeom prst="rect">
              <a:avLst/>
            </a:prstGeom>
          </p:spPr>
          <p:txBody>
            <a:bodyPr wrap="square">
              <a:spAutoFit/>
            </a:bodyPr>
            <a:lstStyle/>
            <a:p>
              <a:pPr lvl="1"/>
              <a:r>
                <a:rPr lang="es-MX" sz="800" b="1" dirty="0">
                  <a:latin typeface="Helvetica" pitchFamily="2" charset="0"/>
                </a:rPr>
                <a:t>Jugador problemático</a:t>
              </a:r>
            </a:p>
          </p:txBody>
        </p:sp>
      </p:grpSp>
      <p:sp>
        <p:nvSpPr>
          <p:cNvPr id="86" name="TextBox 14">
            <a:extLst>
              <a:ext uri="{FF2B5EF4-FFF2-40B4-BE49-F238E27FC236}">
                <a16:creationId xmlns:a16="http://schemas.microsoft.com/office/drawing/2014/main" id="{62217C08-1FF4-1747-8ED7-DE55FE119C45}"/>
              </a:ext>
            </a:extLst>
          </p:cNvPr>
          <p:cNvSpPr txBox="1"/>
          <p:nvPr/>
        </p:nvSpPr>
        <p:spPr>
          <a:xfrm>
            <a:off x="5404297" y="2368744"/>
            <a:ext cx="2708215"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rPr>
              <a:t>NODS</a:t>
            </a:r>
            <a:endParaRPr sz="1400" b="1" dirty="0">
              <a:solidFill>
                <a:srgbClr val="00AAC6"/>
              </a:solidFill>
              <a:latin typeface="Helvetica" pitchFamily="2" charset="0"/>
            </a:endParaRPr>
          </a:p>
        </p:txBody>
      </p:sp>
    </p:spTree>
    <p:extLst>
      <p:ext uri="{BB962C8B-B14F-4D97-AF65-F5344CB8AC3E}">
        <p14:creationId xmlns:p14="http://schemas.microsoft.com/office/powerpoint/2010/main" val="188793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51"/>
                                        </p:tgtEl>
                                        <p:attrNameLst>
                                          <p:attrName>style.visibility</p:attrName>
                                        </p:attrNameLst>
                                      </p:cBhvr>
                                      <p:to>
                                        <p:strVal val="visible"/>
                                      </p:to>
                                    </p:set>
                                    <p:anim calcmode="lin" valueType="num">
                                      <p:cBhvr>
                                        <p:cTn id="7" dur="500" fill="hold"/>
                                        <p:tgtEl>
                                          <p:spTgt spid="51"/>
                                        </p:tgtEl>
                                        <p:attrNameLst>
                                          <p:attrName>ppt_x</p:attrName>
                                        </p:attrNameLst>
                                      </p:cBhvr>
                                      <p:tavLst>
                                        <p:tav tm="0">
                                          <p:val>
                                            <p:strVal val="0-#ppt_w/2"/>
                                          </p:val>
                                        </p:tav>
                                        <p:tav tm="100000">
                                          <p:val>
                                            <p:strVal val="#ppt_x"/>
                                          </p:val>
                                        </p:tav>
                                      </p:tavLst>
                                    </p:anim>
                                    <p:anim calcmode="lin" valueType="num">
                                      <p:cBhvr>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86"/>
                                        </p:tgtEl>
                                        <p:attrNameLst>
                                          <p:attrName>style.visibility</p:attrName>
                                        </p:attrNameLst>
                                      </p:cBhvr>
                                      <p:to>
                                        <p:strVal val="visible"/>
                                      </p:to>
                                    </p:set>
                                    <p:anim calcmode="lin" valueType="num">
                                      <p:cBhvr>
                                        <p:cTn id="12" dur="500" fill="hold"/>
                                        <p:tgtEl>
                                          <p:spTgt spid="86"/>
                                        </p:tgtEl>
                                        <p:attrNameLst>
                                          <p:attrName>ppt_x</p:attrName>
                                        </p:attrNameLst>
                                      </p:cBhvr>
                                      <p:tavLst>
                                        <p:tav tm="0">
                                          <p:val>
                                            <p:strVal val="0-#ppt_w/2"/>
                                          </p:val>
                                        </p:tav>
                                        <p:tav tm="100000">
                                          <p:val>
                                            <p:strVal val="#ppt_x"/>
                                          </p:val>
                                        </p:tav>
                                      </p:tavLst>
                                    </p:anim>
                                    <p:anim calcmode="lin" valueType="num">
                                      <p:cBhvr>
                                        <p:cTn id="13" dur="500" fill="hold"/>
                                        <p:tgtEl>
                                          <p:spTgt spid="8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iterate>
                                    <p:tmAbs val="0"/>
                                  </p:iterate>
                                  <p:childTnLst>
                                    <p:set>
                                      <p:cBhvr>
                                        <p:cTn id="16" fill="hold"/>
                                        <p:tgtEl>
                                          <p:spTgt spid="54"/>
                                        </p:tgtEl>
                                        <p:attrNameLst>
                                          <p:attrName>style.visibility</p:attrName>
                                        </p:attrNameLst>
                                      </p:cBhvr>
                                      <p:to>
                                        <p:strVal val="visible"/>
                                      </p:to>
                                    </p:set>
                                    <p:anim calcmode="lin" valueType="num">
                                      <p:cBhvr>
                                        <p:cTn id="17" dur="500" fill="hold"/>
                                        <p:tgtEl>
                                          <p:spTgt spid="54"/>
                                        </p:tgtEl>
                                        <p:attrNameLst>
                                          <p:attrName>ppt_x</p:attrName>
                                        </p:attrNameLst>
                                      </p:cBhvr>
                                      <p:tavLst>
                                        <p:tav tm="0">
                                          <p:val>
                                            <p:strVal val="#ppt_x"/>
                                          </p:val>
                                        </p:tav>
                                        <p:tav tm="100000">
                                          <p:val>
                                            <p:strVal val="#ppt_x"/>
                                          </p:val>
                                        </p:tav>
                                      </p:tavLst>
                                    </p:anim>
                                    <p:anim calcmode="lin" valueType="num">
                                      <p:cBhvr>
                                        <p:cTn id="18" dur="500" fill="hold"/>
                                        <p:tgtEl>
                                          <p:spTgt spid="5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iterate>
                                    <p:tmAbs val="0"/>
                                  </p:iterate>
                                  <p:childTnLst>
                                    <p:set>
                                      <p:cBhvr>
                                        <p:cTn id="20" fill="hold"/>
                                        <p:tgtEl>
                                          <p:spTgt spid="55"/>
                                        </p:tgtEl>
                                        <p:attrNameLst>
                                          <p:attrName>style.visibility</p:attrName>
                                        </p:attrNameLst>
                                      </p:cBhvr>
                                      <p:to>
                                        <p:strVal val="visible"/>
                                      </p:to>
                                    </p:set>
                                    <p:anim calcmode="lin" valueType="num">
                                      <p:cBhvr>
                                        <p:cTn id="21" dur="500" fill="hold"/>
                                        <p:tgtEl>
                                          <p:spTgt spid="55"/>
                                        </p:tgtEl>
                                        <p:attrNameLst>
                                          <p:attrName>ppt_x</p:attrName>
                                        </p:attrNameLst>
                                      </p:cBhvr>
                                      <p:tavLst>
                                        <p:tav tm="0">
                                          <p:val>
                                            <p:strVal val="#ppt_x"/>
                                          </p:val>
                                        </p:tav>
                                        <p:tav tm="100000">
                                          <p:val>
                                            <p:strVal val="#ppt_x"/>
                                          </p:val>
                                        </p:tav>
                                      </p:tavLst>
                                    </p:anim>
                                    <p:anim calcmode="lin" valueType="num">
                                      <p:cBhvr>
                                        <p:cTn id="22" dur="500" fill="hold"/>
                                        <p:tgtEl>
                                          <p:spTgt spid="55"/>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3"/>
                                        </p:tgtEl>
                                        <p:attrNameLst>
                                          <p:attrName>style.visibility</p:attrName>
                                        </p:attrNameLst>
                                      </p:cBhvr>
                                      <p:to>
                                        <p:strVal val="visible"/>
                                      </p:to>
                                    </p:set>
                                    <p:anim calcmode="lin" valueType="num">
                                      <p:cBhvr additive="base">
                                        <p:cTn id="25" dur="500" fill="hold"/>
                                        <p:tgtEl>
                                          <p:spTgt spid="103"/>
                                        </p:tgtEl>
                                        <p:attrNameLst>
                                          <p:attrName>ppt_x</p:attrName>
                                        </p:attrNameLst>
                                      </p:cBhvr>
                                      <p:tavLst>
                                        <p:tav tm="0">
                                          <p:val>
                                            <p:strVal val="#ppt_x"/>
                                          </p:val>
                                        </p:tav>
                                        <p:tav tm="100000">
                                          <p:val>
                                            <p:strVal val="#ppt_x"/>
                                          </p:val>
                                        </p:tav>
                                      </p:tavLst>
                                    </p:anim>
                                    <p:anim calcmode="lin" valueType="num">
                                      <p:cBhvr additive="base">
                                        <p:cTn id="26"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advAuto="0"/>
      <p:bldP spid="54" grpId="0" animBg="1" advAuto="0"/>
      <p:bldP spid="55" grpId="0" animBg="1" advAuto="0"/>
      <p:bldP spid="86"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17">
            <a:extLst>
              <a:ext uri="{FF2B5EF4-FFF2-40B4-BE49-F238E27FC236}">
                <a16:creationId xmlns:a16="http://schemas.microsoft.com/office/drawing/2014/main" id="{6812A2E4-C1A8-6847-9738-8D06B17F4953}"/>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28" name="Imagen 27">
            <a:extLst>
              <a:ext uri="{FF2B5EF4-FFF2-40B4-BE49-F238E27FC236}">
                <a16:creationId xmlns:a16="http://schemas.microsoft.com/office/drawing/2014/main" id="{CFD51115-B92D-C24F-94AA-AEA4509BBB9E}"/>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31" name="Imagen 30">
            <a:extLst>
              <a:ext uri="{FF2B5EF4-FFF2-40B4-BE49-F238E27FC236}">
                <a16:creationId xmlns:a16="http://schemas.microsoft.com/office/drawing/2014/main" id="{C0A65C26-6ADA-1848-9E41-962FB90BC9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graphicFrame>
        <p:nvGraphicFramePr>
          <p:cNvPr id="35" name="Gráfico 40">
            <a:extLst>
              <a:ext uri="{FF2B5EF4-FFF2-40B4-BE49-F238E27FC236}">
                <a16:creationId xmlns:a16="http://schemas.microsoft.com/office/drawing/2014/main" id="{CA6C89A4-7B00-D444-BF05-BF7045ECC97B}"/>
              </a:ext>
            </a:extLst>
          </p:cNvPr>
          <p:cNvGraphicFramePr/>
          <p:nvPr>
            <p:extLst>
              <p:ext uri="{D42A27DB-BD31-4B8C-83A1-F6EECF244321}">
                <p14:modId xmlns:p14="http://schemas.microsoft.com/office/powerpoint/2010/main" val="1537193043"/>
              </p:ext>
            </p:extLst>
          </p:nvPr>
        </p:nvGraphicFramePr>
        <p:xfrm>
          <a:off x="718761" y="2429805"/>
          <a:ext cx="7813398" cy="2324065"/>
        </p:xfrm>
        <a:graphic>
          <a:graphicData uri="http://schemas.openxmlformats.org/drawingml/2006/chart">
            <c:chart xmlns:c="http://schemas.openxmlformats.org/drawingml/2006/chart" xmlns:r="http://schemas.openxmlformats.org/officeDocument/2006/relationships" r:id="rId4"/>
          </a:graphicData>
        </a:graphic>
      </p:graphicFrame>
      <p:sp>
        <p:nvSpPr>
          <p:cNvPr id="36" name="TextBox 18">
            <a:extLst>
              <a:ext uri="{FF2B5EF4-FFF2-40B4-BE49-F238E27FC236}">
                <a16:creationId xmlns:a16="http://schemas.microsoft.com/office/drawing/2014/main" id="{2D59CE92-794C-5749-ACE2-B207378C5BD1}"/>
              </a:ext>
            </a:extLst>
          </p:cNvPr>
          <p:cNvSpPr txBox="1"/>
          <p:nvPr/>
        </p:nvSpPr>
        <p:spPr>
          <a:xfrm>
            <a:off x="789441" y="1388701"/>
            <a:ext cx="5963488"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NODS a lo largo de la vida</a:t>
            </a:r>
            <a:endParaRPr sz="3600" dirty="0">
              <a:latin typeface="Helvetica" pitchFamily="2" charset="0"/>
            </a:endParaRPr>
          </a:p>
        </p:txBody>
      </p:sp>
      <p:sp>
        <p:nvSpPr>
          <p:cNvPr id="38" name="TextBox 14">
            <a:extLst>
              <a:ext uri="{FF2B5EF4-FFF2-40B4-BE49-F238E27FC236}">
                <a16:creationId xmlns:a16="http://schemas.microsoft.com/office/drawing/2014/main" id="{1E38A8B4-A777-8A45-9C40-6C8DA6F9F441}"/>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r>
              <a:rPr lang="es-MX" sz="1400" b="1" dirty="0">
                <a:solidFill>
                  <a:srgbClr val="00AAC6"/>
                </a:solidFill>
                <a:latin typeface="Helvetica" pitchFamily="2" charset="0"/>
              </a:rPr>
              <a:t>Hábitos de juego</a:t>
            </a:r>
            <a:endParaRPr lang="es-CL" sz="1400" b="1" dirty="0">
              <a:solidFill>
                <a:srgbClr val="00AAC6"/>
              </a:solidFill>
              <a:latin typeface="Helvetica" pitchFamily="2" charset="0"/>
            </a:endParaRPr>
          </a:p>
        </p:txBody>
      </p:sp>
      <p:sp>
        <p:nvSpPr>
          <p:cNvPr id="39" name="Rectángulo 38">
            <a:extLst>
              <a:ext uri="{FF2B5EF4-FFF2-40B4-BE49-F238E27FC236}">
                <a16:creationId xmlns:a16="http://schemas.microsoft.com/office/drawing/2014/main" id="{D10474EA-9F9E-284F-B314-8400744BB5FC}"/>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spTree>
    <p:extLst>
      <p:ext uri="{BB962C8B-B14F-4D97-AF65-F5344CB8AC3E}">
        <p14:creationId xmlns:p14="http://schemas.microsoft.com/office/powerpoint/2010/main" val="98100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17">
            <a:extLst>
              <a:ext uri="{FF2B5EF4-FFF2-40B4-BE49-F238E27FC236}">
                <a16:creationId xmlns:a16="http://schemas.microsoft.com/office/drawing/2014/main" id="{6812A2E4-C1A8-6847-9738-8D06B17F4953}"/>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28" name="Imagen 27">
            <a:extLst>
              <a:ext uri="{FF2B5EF4-FFF2-40B4-BE49-F238E27FC236}">
                <a16:creationId xmlns:a16="http://schemas.microsoft.com/office/drawing/2014/main" id="{CFD51115-B92D-C24F-94AA-AEA4509BBB9E}"/>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31" name="Imagen 30">
            <a:extLst>
              <a:ext uri="{FF2B5EF4-FFF2-40B4-BE49-F238E27FC236}">
                <a16:creationId xmlns:a16="http://schemas.microsoft.com/office/drawing/2014/main" id="{C0A65C26-6ADA-1848-9E41-962FB90BC9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sp>
        <p:nvSpPr>
          <p:cNvPr id="16" name="Rectángulo 15">
            <a:extLst>
              <a:ext uri="{FF2B5EF4-FFF2-40B4-BE49-F238E27FC236}">
                <a16:creationId xmlns:a16="http://schemas.microsoft.com/office/drawing/2014/main" id="{0876A947-3D5F-6143-836D-1C5A9457B0B7}"/>
              </a:ext>
            </a:extLst>
          </p:cNvPr>
          <p:cNvSpPr/>
          <p:nvPr/>
        </p:nvSpPr>
        <p:spPr>
          <a:xfrm>
            <a:off x="3054654" y="4105393"/>
            <a:ext cx="1255472" cy="215444"/>
          </a:xfrm>
          <a:prstGeom prst="rect">
            <a:avLst/>
          </a:prstGeom>
        </p:spPr>
        <p:txBody>
          <a:bodyPr wrap="square">
            <a:spAutoFit/>
          </a:bodyPr>
          <a:lstStyle/>
          <a:p>
            <a:pPr algn="ctr"/>
            <a:r>
              <a:rPr lang="es-MX" sz="800" dirty="0">
                <a:solidFill>
                  <a:schemeClr val="bg2">
                    <a:lumMod val="25000"/>
                  </a:schemeClr>
                </a:solidFill>
                <a:latin typeface="Helvetica" pitchFamily="2" charset="0"/>
              </a:rPr>
              <a:t>Jugador de riesgo</a:t>
            </a:r>
          </a:p>
        </p:txBody>
      </p:sp>
      <p:sp>
        <p:nvSpPr>
          <p:cNvPr id="17" name="Rectángulo 16">
            <a:extLst>
              <a:ext uri="{FF2B5EF4-FFF2-40B4-BE49-F238E27FC236}">
                <a16:creationId xmlns:a16="http://schemas.microsoft.com/office/drawing/2014/main" id="{1934947F-83F7-A542-8258-DD5A6E90E601}"/>
              </a:ext>
            </a:extLst>
          </p:cNvPr>
          <p:cNvSpPr/>
          <p:nvPr/>
        </p:nvSpPr>
        <p:spPr>
          <a:xfrm>
            <a:off x="1172064" y="4105393"/>
            <a:ext cx="1255472" cy="215444"/>
          </a:xfrm>
          <a:prstGeom prst="rect">
            <a:avLst/>
          </a:prstGeom>
        </p:spPr>
        <p:txBody>
          <a:bodyPr wrap="square">
            <a:spAutoFit/>
          </a:bodyPr>
          <a:lstStyle/>
          <a:p>
            <a:pPr algn="ctr"/>
            <a:r>
              <a:rPr lang="es-MX" sz="800" dirty="0">
                <a:solidFill>
                  <a:schemeClr val="bg2">
                    <a:lumMod val="25000"/>
                  </a:schemeClr>
                </a:solidFill>
                <a:latin typeface="Helvetica" pitchFamily="2" charset="0"/>
              </a:rPr>
              <a:t>Bajo riesgo</a:t>
            </a:r>
          </a:p>
        </p:txBody>
      </p:sp>
      <p:sp>
        <p:nvSpPr>
          <p:cNvPr id="18" name="Rectángulo 17">
            <a:extLst>
              <a:ext uri="{FF2B5EF4-FFF2-40B4-BE49-F238E27FC236}">
                <a16:creationId xmlns:a16="http://schemas.microsoft.com/office/drawing/2014/main" id="{8C1BCEE1-5D2A-7243-B46B-B5D22C2C6BAD}"/>
              </a:ext>
            </a:extLst>
          </p:cNvPr>
          <p:cNvSpPr/>
          <p:nvPr/>
        </p:nvSpPr>
        <p:spPr>
          <a:xfrm>
            <a:off x="6824040" y="4105393"/>
            <a:ext cx="1255472" cy="215444"/>
          </a:xfrm>
          <a:prstGeom prst="rect">
            <a:avLst/>
          </a:prstGeom>
        </p:spPr>
        <p:txBody>
          <a:bodyPr wrap="square">
            <a:spAutoFit/>
          </a:bodyPr>
          <a:lstStyle/>
          <a:p>
            <a:pPr algn="ctr"/>
            <a:r>
              <a:rPr lang="es-MX" sz="800" dirty="0">
                <a:solidFill>
                  <a:schemeClr val="bg2">
                    <a:lumMod val="25000"/>
                  </a:schemeClr>
                </a:solidFill>
                <a:latin typeface="Helvetica" pitchFamily="2" charset="0"/>
              </a:rPr>
              <a:t>Jugador patológico</a:t>
            </a:r>
          </a:p>
        </p:txBody>
      </p:sp>
      <p:sp>
        <p:nvSpPr>
          <p:cNvPr id="19" name="Rectángulo 18">
            <a:extLst>
              <a:ext uri="{FF2B5EF4-FFF2-40B4-BE49-F238E27FC236}">
                <a16:creationId xmlns:a16="http://schemas.microsoft.com/office/drawing/2014/main" id="{74EC183C-80E8-E548-8E49-C5D00D973D27}"/>
              </a:ext>
            </a:extLst>
          </p:cNvPr>
          <p:cNvSpPr/>
          <p:nvPr/>
        </p:nvSpPr>
        <p:spPr>
          <a:xfrm>
            <a:off x="4898441" y="4105393"/>
            <a:ext cx="1333336" cy="215444"/>
          </a:xfrm>
          <a:prstGeom prst="rect">
            <a:avLst/>
          </a:prstGeom>
        </p:spPr>
        <p:txBody>
          <a:bodyPr wrap="square">
            <a:spAutoFit/>
          </a:bodyPr>
          <a:lstStyle/>
          <a:p>
            <a:pPr algn="ctr"/>
            <a:r>
              <a:rPr lang="es-MX" sz="800" dirty="0">
                <a:solidFill>
                  <a:schemeClr val="bg2">
                    <a:lumMod val="25000"/>
                  </a:schemeClr>
                </a:solidFill>
                <a:latin typeface="Helvetica" pitchFamily="2" charset="0"/>
              </a:rPr>
              <a:t>Jugador problemático</a:t>
            </a:r>
          </a:p>
        </p:txBody>
      </p:sp>
      <p:sp>
        <p:nvSpPr>
          <p:cNvPr id="20" name="Rectángulo 19">
            <a:extLst>
              <a:ext uri="{FF2B5EF4-FFF2-40B4-BE49-F238E27FC236}">
                <a16:creationId xmlns:a16="http://schemas.microsoft.com/office/drawing/2014/main" id="{C853B05C-76C5-1B4C-A3CE-110687671C5D}"/>
              </a:ext>
            </a:extLst>
          </p:cNvPr>
          <p:cNvSpPr/>
          <p:nvPr/>
        </p:nvSpPr>
        <p:spPr>
          <a:xfrm>
            <a:off x="3692306" y="4266754"/>
            <a:ext cx="1866966" cy="215444"/>
          </a:xfrm>
          <a:prstGeom prst="rect">
            <a:avLst/>
          </a:prstGeom>
        </p:spPr>
        <p:txBody>
          <a:bodyPr wrap="square">
            <a:spAutoFit/>
          </a:bodyPr>
          <a:lstStyle/>
          <a:p>
            <a:pPr algn="ctr"/>
            <a:r>
              <a:rPr lang="es-MX" sz="800" dirty="0">
                <a:solidFill>
                  <a:schemeClr val="bg2">
                    <a:lumMod val="25000"/>
                  </a:schemeClr>
                </a:solidFill>
                <a:latin typeface="Helvetica" pitchFamily="2" charset="0"/>
              </a:rPr>
              <a:t>NODS a lo largo del último año</a:t>
            </a:r>
          </a:p>
        </p:txBody>
      </p:sp>
      <p:sp>
        <p:nvSpPr>
          <p:cNvPr id="4" name="CuadroTexto 3">
            <a:extLst>
              <a:ext uri="{FF2B5EF4-FFF2-40B4-BE49-F238E27FC236}">
                <a16:creationId xmlns:a16="http://schemas.microsoft.com/office/drawing/2014/main" id="{39C899B1-5F98-3A4B-B9B7-727A71B871B5}"/>
              </a:ext>
            </a:extLst>
          </p:cNvPr>
          <p:cNvSpPr txBox="1"/>
          <p:nvPr/>
        </p:nvSpPr>
        <p:spPr>
          <a:xfrm>
            <a:off x="4511488" y="5311588"/>
            <a:ext cx="184731" cy="369332"/>
          </a:xfrm>
          <a:prstGeom prst="rect">
            <a:avLst/>
          </a:prstGeom>
          <a:noFill/>
        </p:spPr>
        <p:txBody>
          <a:bodyPr wrap="none" rtlCol="0">
            <a:spAutoFit/>
          </a:bodyPr>
          <a:lstStyle/>
          <a:p>
            <a:endParaRPr lang="es-CL" dirty="0"/>
          </a:p>
        </p:txBody>
      </p:sp>
      <p:sp>
        <p:nvSpPr>
          <p:cNvPr id="27" name="Rectángulo 26">
            <a:extLst>
              <a:ext uri="{FF2B5EF4-FFF2-40B4-BE49-F238E27FC236}">
                <a16:creationId xmlns:a16="http://schemas.microsoft.com/office/drawing/2014/main" id="{F4CA908C-98EE-A846-B1C8-E236DF267529}"/>
              </a:ext>
            </a:extLst>
          </p:cNvPr>
          <p:cNvSpPr/>
          <p:nvPr/>
        </p:nvSpPr>
        <p:spPr>
          <a:xfrm>
            <a:off x="3868204" y="4481911"/>
            <a:ext cx="1255472" cy="215444"/>
          </a:xfrm>
          <a:prstGeom prst="rect">
            <a:avLst/>
          </a:prstGeom>
        </p:spPr>
        <p:txBody>
          <a:bodyPr wrap="square">
            <a:spAutoFit/>
          </a:bodyPr>
          <a:lstStyle/>
          <a:p>
            <a:pPr algn="ctr"/>
            <a:r>
              <a:rPr lang="es-MX" sz="800" dirty="0">
                <a:solidFill>
                  <a:schemeClr val="bg2">
                    <a:lumMod val="25000"/>
                  </a:schemeClr>
                </a:solidFill>
                <a:latin typeface="Helvetica" pitchFamily="2" charset="0"/>
              </a:rPr>
              <a:t>2015</a:t>
            </a:r>
          </a:p>
        </p:txBody>
      </p:sp>
      <p:sp>
        <p:nvSpPr>
          <p:cNvPr id="33" name="Rectángulo 32">
            <a:extLst>
              <a:ext uri="{FF2B5EF4-FFF2-40B4-BE49-F238E27FC236}">
                <a16:creationId xmlns:a16="http://schemas.microsoft.com/office/drawing/2014/main" id="{C5C18CAD-246B-AA43-AFC0-D513CF506819}"/>
              </a:ext>
            </a:extLst>
          </p:cNvPr>
          <p:cNvSpPr/>
          <p:nvPr/>
        </p:nvSpPr>
        <p:spPr>
          <a:xfrm>
            <a:off x="4231275" y="4481911"/>
            <a:ext cx="1255472" cy="215444"/>
          </a:xfrm>
          <a:prstGeom prst="rect">
            <a:avLst/>
          </a:prstGeom>
        </p:spPr>
        <p:txBody>
          <a:bodyPr wrap="square">
            <a:spAutoFit/>
          </a:bodyPr>
          <a:lstStyle/>
          <a:p>
            <a:pPr algn="ctr"/>
            <a:r>
              <a:rPr lang="es-MX" sz="800" dirty="0">
                <a:solidFill>
                  <a:schemeClr val="bg2">
                    <a:lumMod val="25000"/>
                  </a:schemeClr>
                </a:solidFill>
                <a:latin typeface="Helvetica" pitchFamily="2" charset="0"/>
              </a:rPr>
              <a:t>2018</a:t>
            </a:r>
          </a:p>
        </p:txBody>
      </p:sp>
      <p:sp>
        <p:nvSpPr>
          <p:cNvPr id="5" name="Rectángulo 4">
            <a:extLst>
              <a:ext uri="{FF2B5EF4-FFF2-40B4-BE49-F238E27FC236}">
                <a16:creationId xmlns:a16="http://schemas.microsoft.com/office/drawing/2014/main" id="{4A6D91D5-8D54-1F4A-8A02-A28F19B9608B}"/>
              </a:ext>
            </a:extLst>
          </p:cNvPr>
          <p:cNvSpPr/>
          <p:nvPr/>
        </p:nvSpPr>
        <p:spPr>
          <a:xfrm>
            <a:off x="4317298" y="4564828"/>
            <a:ext cx="50307" cy="457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4" name="Rectángulo 33">
            <a:extLst>
              <a:ext uri="{FF2B5EF4-FFF2-40B4-BE49-F238E27FC236}">
                <a16:creationId xmlns:a16="http://schemas.microsoft.com/office/drawing/2014/main" id="{17480FB6-38B3-B543-82CD-D71FB6C626A2}"/>
              </a:ext>
            </a:extLst>
          </p:cNvPr>
          <p:cNvSpPr/>
          <p:nvPr/>
        </p:nvSpPr>
        <p:spPr>
          <a:xfrm>
            <a:off x="4675886" y="4564828"/>
            <a:ext cx="50307"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aphicFrame>
        <p:nvGraphicFramePr>
          <p:cNvPr id="36" name="Gráfico 41">
            <a:extLst>
              <a:ext uri="{FF2B5EF4-FFF2-40B4-BE49-F238E27FC236}">
                <a16:creationId xmlns:a16="http://schemas.microsoft.com/office/drawing/2014/main" id="{4E262999-82C9-6144-9110-543CEEA907D7}"/>
              </a:ext>
            </a:extLst>
          </p:cNvPr>
          <p:cNvGraphicFramePr/>
          <p:nvPr>
            <p:extLst>
              <p:ext uri="{D42A27DB-BD31-4B8C-83A1-F6EECF244321}">
                <p14:modId xmlns:p14="http://schemas.microsoft.com/office/powerpoint/2010/main" val="1771995679"/>
              </p:ext>
            </p:extLst>
          </p:nvPr>
        </p:nvGraphicFramePr>
        <p:xfrm>
          <a:off x="738393" y="2496085"/>
          <a:ext cx="7793765" cy="1897011"/>
        </p:xfrm>
        <a:graphic>
          <a:graphicData uri="http://schemas.openxmlformats.org/drawingml/2006/chart">
            <c:chart xmlns:c="http://schemas.openxmlformats.org/drawingml/2006/chart" xmlns:r="http://schemas.openxmlformats.org/officeDocument/2006/relationships" r:id="rId4"/>
          </a:graphicData>
        </a:graphic>
      </p:graphicFrame>
      <p:sp>
        <p:nvSpPr>
          <p:cNvPr id="37" name="TextBox 18">
            <a:extLst>
              <a:ext uri="{FF2B5EF4-FFF2-40B4-BE49-F238E27FC236}">
                <a16:creationId xmlns:a16="http://schemas.microsoft.com/office/drawing/2014/main" id="{5C32C6D2-233F-394A-94A8-133123DE825F}"/>
              </a:ext>
            </a:extLst>
          </p:cNvPr>
          <p:cNvSpPr txBox="1"/>
          <p:nvPr/>
        </p:nvSpPr>
        <p:spPr>
          <a:xfrm>
            <a:off x="789440" y="1388701"/>
            <a:ext cx="7445735"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NODS a lo largo del último año</a:t>
            </a:r>
            <a:endParaRPr sz="3600" dirty="0">
              <a:latin typeface="Helvetica" pitchFamily="2" charset="0"/>
            </a:endParaRPr>
          </a:p>
        </p:txBody>
      </p:sp>
      <p:sp>
        <p:nvSpPr>
          <p:cNvPr id="38" name="TextBox 14">
            <a:extLst>
              <a:ext uri="{FF2B5EF4-FFF2-40B4-BE49-F238E27FC236}">
                <a16:creationId xmlns:a16="http://schemas.microsoft.com/office/drawing/2014/main" id="{848B0020-58AF-FF45-A4B9-79B899DD4D5F}"/>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r>
              <a:rPr lang="es-MX" sz="1400" b="1" dirty="0">
                <a:solidFill>
                  <a:srgbClr val="00AAC6"/>
                </a:solidFill>
                <a:latin typeface="Helvetica" pitchFamily="2" charset="0"/>
              </a:rPr>
              <a:t>Hábitos de juego</a:t>
            </a:r>
            <a:endParaRPr lang="es-CL" sz="1400" b="1" dirty="0">
              <a:solidFill>
                <a:srgbClr val="00AAC6"/>
              </a:solidFill>
              <a:latin typeface="Helvetica" pitchFamily="2" charset="0"/>
            </a:endParaRPr>
          </a:p>
        </p:txBody>
      </p:sp>
      <p:sp>
        <p:nvSpPr>
          <p:cNvPr id="39" name="Rectángulo 38">
            <a:extLst>
              <a:ext uri="{FF2B5EF4-FFF2-40B4-BE49-F238E27FC236}">
                <a16:creationId xmlns:a16="http://schemas.microsoft.com/office/drawing/2014/main" id="{EF4477D7-14B2-2846-A948-17FDEDBC9343}"/>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spTree>
    <p:extLst>
      <p:ext uri="{BB962C8B-B14F-4D97-AF65-F5344CB8AC3E}">
        <p14:creationId xmlns:p14="http://schemas.microsoft.com/office/powerpoint/2010/main" val="1626660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3">
            <a:extLst>
              <a:ext uri="{FF2B5EF4-FFF2-40B4-BE49-F238E27FC236}">
                <a16:creationId xmlns:a16="http://schemas.microsoft.com/office/drawing/2014/main" id="{B560E3FE-2F84-8F4F-AD31-F7ABD1F53C59}"/>
              </a:ext>
            </a:extLst>
          </p:cNvPr>
          <p:cNvSpPr/>
          <p:nvPr/>
        </p:nvSpPr>
        <p:spPr>
          <a:xfrm rot="10800000">
            <a:off x="0" y="0"/>
            <a:ext cx="5237630" cy="52376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28" y="20488"/>
                </a:lnTo>
                <a:cubicBezTo>
                  <a:pt x="607" y="9076"/>
                  <a:pt x="10043" y="0"/>
                  <a:pt x="21600" y="0"/>
                </a:cubicBezTo>
                <a:close/>
              </a:path>
            </a:pathLst>
          </a:custGeom>
          <a:solidFill>
            <a:srgbClr val="FFFFFF"/>
          </a:solidFill>
          <a:ln w="25400">
            <a:miter lim="400000"/>
          </a:ln>
          <a:effectLst>
            <a:outerShdw blurRad="762000" dist="508000" dir="5400000" rotWithShape="0">
              <a:srgbClr val="000000">
                <a:alpha val="15000"/>
              </a:srgbClr>
            </a:outerShdw>
          </a:effectLst>
        </p:spPr>
        <p:txBody>
          <a:bodyPr tIns="34290" bIns="34290" anchor="ctr"/>
          <a:lstStyle/>
          <a:p>
            <a:pPr algn="ctr">
              <a:defRPr sz="2800">
                <a:latin typeface="Roboto Light"/>
                <a:ea typeface="Roboto Light"/>
                <a:cs typeface="Roboto Light"/>
                <a:sym typeface="Roboto Light"/>
              </a:defRPr>
            </a:pPr>
            <a:endParaRPr sz="1050"/>
          </a:p>
        </p:txBody>
      </p:sp>
      <p:pic>
        <p:nvPicPr>
          <p:cNvPr id="27" name="Picture Placeholder 2" descr="Picture Placeholder 2">
            <a:extLst>
              <a:ext uri="{FF2B5EF4-FFF2-40B4-BE49-F238E27FC236}">
                <a16:creationId xmlns:a16="http://schemas.microsoft.com/office/drawing/2014/main" id="{DE21775A-3808-0748-A4B4-F419A0EE0FA8}"/>
              </a:ext>
            </a:extLst>
          </p:cNvPr>
          <p:cNvPicPr>
            <a:picLocks noChangeAspect="1"/>
          </p:cNvPicPr>
          <p:nvPr/>
        </p:nvPicPr>
        <p:blipFill>
          <a:blip r:embed="rId2"/>
          <a:srcRect/>
          <a:stretch>
            <a:fillRect/>
          </a:stretch>
        </p:blipFill>
        <p:spPr>
          <a:xfrm>
            <a:off x="0" y="0"/>
            <a:ext cx="4960590" cy="4960591"/>
          </a:xfrm>
          <a:custGeom>
            <a:avLst/>
            <a:gdLst/>
            <a:ahLst/>
            <a:cxnLst>
              <a:cxn ang="0">
                <a:pos x="wd2" y="hd2"/>
              </a:cxn>
              <a:cxn ang="5400000">
                <a:pos x="wd2" y="hd2"/>
              </a:cxn>
              <a:cxn ang="10800000">
                <a:pos x="wd2" y="hd2"/>
              </a:cxn>
              <a:cxn ang="16200000">
                <a:pos x="wd2" y="hd2"/>
              </a:cxn>
            </a:cxnLst>
            <a:rect l="0" t="0" r="r" b="b"/>
            <a:pathLst>
              <a:path w="21600" h="21600" extrusionOk="0">
                <a:moveTo>
                  <a:pt x="10437" y="0"/>
                </a:moveTo>
                <a:cubicBezTo>
                  <a:pt x="10437" y="5765"/>
                  <a:pt x="5765" y="10437"/>
                  <a:pt x="0" y="10437"/>
                </a:cubicBezTo>
                <a:lnTo>
                  <a:pt x="0" y="21600"/>
                </a:lnTo>
                <a:cubicBezTo>
                  <a:pt x="11929" y="21600"/>
                  <a:pt x="21600" y="11929"/>
                  <a:pt x="21600" y="0"/>
                </a:cubicBezTo>
                <a:lnTo>
                  <a:pt x="10437" y="0"/>
                </a:lnTo>
                <a:close/>
              </a:path>
            </a:pathLst>
          </a:custGeom>
        </p:spPr>
      </p:pic>
      <p:pic>
        <p:nvPicPr>
          <p:cNvPr id="16" name="Imagen 15">
            <a:extLst>
              <a:ext uri="{FF2B5EF4-FFF2-40B4-BE49-F238E27FC236}">
                <a16:creationId xmlns:a16="http://schemas.microsoft.com/office/drawing/2014/main" id="{17750170-DB65-B842-A746-34C76A255B25}"/>
              </a:ext>
            </a:extLst>
          </p:cNvPr>
          <p:cNvPicPr>
            <a:picLocks noChangeAspect="1"/>
          </p:cNvPicPr>
          <p:nvPr/>
        </p:nvPicPr>
        <p:blipFill>
          <a:blip r:embed="rId3"/>
          <a:stretch>
            <a:fillRect/>
          </a:stretch>
        </p:blipFill>
        <p:spPr>
          <a:xfrm>
            <a:off x="351704" y="419752"/>
            <a:ext cx="1025312" cy="389788"/>
          </a:xfrm>
          <a:prstGeom prst="rect">
            <a:avLst/>
          </a:prstGeom>
        </p:spPr>
      </p:pic>
      <p:pic>
        <p:nvPicPr>
          <p:cNvPr id="22" name="Imagen 21">
            <a:extLst>
              <a:ext uri="{FF2B5EF4-FFF2-40B4-BE49-F238E27FC236}">
                <a16:creationId xmlns:a16="http://schemas.microsoft.com/office/drawing/2014/main" id="{1BAE883D-F183-0643-8F46-BCF94EE10E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1623" y="1168204"/>
            <a:ext cx="1341181" cy="1152813"/>
          </a:xfrm>
          <a:prstGeom prst="rect">
            <a:avLst/>
          </a:prstGeom>
        </p:spPr>
      </p:pic>
      <p:sp>
        <p:nvSpPr>
          <p:cNvPr id="51" name="TextBox 18">
            <a:extLst>
              <a:ext uri="{FF2B5EF4-FFF2-40B4-BE49-F238E27FC236}">
                <a16:creationId xmlns:a16="http://schemas.microsoft.com/office/drawing/2014/main" id="{36872004-09A0-274C-891C-F62508DD1464}"/>
              </a:ext>
            </a:extLst>
          </p:cNvPr>
          <p:cNvSpPr txBox="1"/>
          <p:nvPr/>
        </p:nvSpPr>
        <p:spPr>
          <a:xfrm>
            <a:off x="5357796" y="1253591"/>
            <a:ext cx="3164252" cy="117724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Principales</a:t>
            </a:r>
          </a:p>
          <a:p>
            <a:pPr>
              <a:defRPr sz="9600" b="1">
                <a:latin typeface="Roboto Black"/>
                <a:ea typeface="Roboto Black"/>
                <a:cs typeface="Roboto Black"/>
                <a:sym typeface="Roboto Black"/>
              </a:defRPr>
            </a:pPr>
            <a:r>
              <a:rPr lang="es-ES" sz="3600" dirty="0">
                <a:latin typeface="Helvetica" pitchFamily="2" charset="0"/>
              </a:rPr>
              <a:t>Resultados</a:t>
            </a:r>
            <a:endParaRPr sz="3600" dirty="0">
              <a:latin typeface="Helvetica" pitchFamily="2" charset="0"/>
            </a:endParaRPr>
          </a:p>
        </p:txBody>
      </p:sp>
      <p:sp>
        <p:nvSpPr>
          <p:cNvPr id="54" name="TextBox 9">
            <a:extLst>
              <a:ext uri="{FF2B5EF4-FFF2-40B4-BE49-F238E27FC236}">
                <a16:creationId xmlns:a16="http://schemas.microsoft.com/office/drawing/2014/main" id="{11131E7A-6B3C-8444-B5CB-36AFE808CBFF}"/>
              </a:ext>
            </a:extLst>
          </p:cNvPr>
          <p:cNvSpPr txBox="1"/>
          <p:nvPr/>
        </p:nvSpPr>
        <p:spPr>
          <a:xfrm>
            <a:off x="5397573" y="2712854"/>
            <a:ext cx="3200945" cy="1454244"/>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nchor="ctr">
            <a:spAutoFit/>
          </a:bodyPr>
          <a:lstStyle/>
          <a:p>
            <a:r>
              <a:rPr lang="es-MX" sz="900" dirty="0">
                <a:latin typeface="Helvetica" pitchFamily="2" charset="0"/>
              </a:rPr>
              <a:t>Para analizar la relación de la variable NODS con las variables sociodemográficas y otras caracterizaciones del juego, se compararon dos grupos de la población:</a:t>
            </a:r>
          </a:p>
          <a:p>
            <a:endParaRPr lang="es-MX" sz="900" dirty="0">
              <a:latin typeface="Helvetica" pitchFamily="2" charset="0"/>
            </a:endParaRPr>
          </a:p>
          <a:p>
            <a:pPr marL="514350" indent="-514350">
              <a:buFont typeface="+mj-lt"/>
              <a:buAutoNum type="arabicPeriod"/>
            </a:pPr>
            <a:r>
              <a:rPr lang="es-MX" sz="900" b="1" dirty="0">
                <a:solidFill>
                  <a:srgbClr val="00AAC6"/>
                </a:solidFill>
                <a:latin typeface="Helvetica" pitchFamily="2" charset="0"/>
              </a:rPr>
              <a:t>Población de “bajo riesgo”</a:t>
            </a:r>
          </a:p>
          <a:p>
            <a:pPr marL="514350" indent="-514350">
              <a:buFont typeface="+mj-lt"/>
              <a:buAutoNum type="arabicPeriod"/>
            </a:pPr>
            <a:endParaRPr lang="es-MX" sz="900" b="1" dirty="0">
              <a:latin typeface="Helvetica" pitchFamily="2" charset="0"/>
            </a:endParaRPr>
          </a:p>
          <a:p>
            <a:pPr marL="514350" indent="-514350">
              <a:buFont typeface="+mj-lt"/>
              <a:buAutoNum type="arabicPeriod"/>
            </a:pPr>
            <a:r>
              <a:rPr lang="es-MX" sz="900" b="1" dirty="0">
                <a:solidFill>
                  <a:srgbClr val="00AAC6"/>
                </a:solidFill>
                <a:latin typeface="Helvetica" pitchFamily="2" charset="0"/>
              </a:rPr>
              <a:t>Población “en riesgo”, </a:t>
            </a:r>
            <a:r>
              <a:rPr lang="es-MX" sz="900" dirty="0">
                <a:latin typeface="Helvetica" pitchFamily="2" charset="0"/>
              </a:rPr>
              <a:t>la cual incluyó a las categorías “jugador de riesgo”, “jugador problemático” y jugador patológico”.</a:t>
            </a:r>
            <a:endParaRPr lang="es-MX" sz="900" b="1" dirty="0">
              <a:latin typeface="Helvetica" pitchFamily="2" charset="0"/>
            </a:endParaRPr>
          </a:p>
          <a:p>
            <a:endParaRPr lang="es-CL" sz="900" dirty="0">
              <a:latin typeface="Helvetica" pitchFamily="2" charset="0"/>
            </a:endParaRPr>
          </a:p>
        </p:txBody>
      </p:sp>
      <p:sp>
        <p:nvSpPr>
          <p:cNvPr id="55" name="Shape 2720">
            <a:extLst>
              <a:ext uri="{FF2B5EF4-FFF2-40B4-BE49-F238E27FC236}">
                <a16:creationId xmlns:a16="http://schemas.microsoft.com/office/drawing/2014/main" id="{2B70CBFF-47EE-B942-819B-742E9AE503AB}"/>
              </a:ext>
            </a:extLst>
          </p:cNvPr>
          <p:cNvSpPr/>
          <p:nvPr/>
        </p:nvSpPr>
        <p:spPr>
          <a:xfrm>
            <a:off x="5182190" y="2735871"/>
            <a:ext cx="208659" cy="209069"/>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rgbClr val="00AAC6"/>
          </a:solidFill>
          <a:ln w="12700">
            <a:miter lim="400000"/>
          </a:ln>
        </p:spPr>
        <p:txBody>
          <a:bodyPr tIns="34290" bIns="34290" anchor="ctr"/>
          <a:lstStyle/>
          <a:p>
            <a:pPr defTabSz="171399">
              <a:defRPr sz="3000">
                <a:solidFill>
                  <a:srgbClr val="FFFFFF"/>
                </a:solidFill>
                <a:effectLst>
                  <a:outerShdw blurRad="38100" dist="12700" dir="5400000" rotWithShape="0">
                    <a:srgbClr val="000000">
                      <a:alpha val="50000"/>
                    </a:srgbClr>
                  </a:outerShdw>
                </a:effectLst>
                <a:latin typeface="+mj-lt"/>
                <a:ea typeface="+mj-ea"/>
                <a:cs typeface="+mj-cs"/>
                <a:sym typeface="Helvetica"/>
              </a:defRPr>
            </a:pPr>
            <a:endParaRPr sz="1125" dirty="0">
              <a:highlight>
                <a:srgbClr val="00AAC6"/>
              </a:highlight>
              <a:latin typeface="Helvetica" pitchFamily="2" charset="0"/>
            </a:endParaRPr>
          </a:p>
        </p:txBody>
      </p:sp>
      <p:sp>
        <p:nvSpPr>
          <p:cNvPr id="26" name="TextBox 14">
            <a:extLst>
              <a:ext uri="{FF2B5EF4-FFF2-40B4-BE49-F238E27FC236}">
                <a16:creationId xmlns:a16="http://schemas.microsoft.com/office/drawing/2014/main" id="{E6336201-9ED1-4147-9F96-0FF7BD643865}"/>
              </a:ext>
            </a:extLst>
          </p:cNvPr>
          <p:cNvSpPr txBox="1"/>
          <p:nvPr/>
        </p:nvSpPr>
        <p:spPr>
          <a:xfrm>
            <a:off x="5404297" y="2368744"/>
            <a:ext cx="2708215"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rPr>
              <a:t>NODS</a:t>
            </a:r>
            <a:endParaRPr sz="1400" b="1" dirty="0">
              <a:solidFill>
                <a:srgbClr val="00AAC6"/>
              </a:solidFill>
              <a:latin typeface="Helvetica" pitchFamily="2" charset="0"/>
            </a:endParaRPr>
          </a:p>
        </p:txBody>
      </p:sp>
    </p:spTree>
    <p:extLst>
      <p:ext uri="{BB962C8B-B14F-4D97-AF65-F5344CB8AC3E}">
        <p14:creationId xmlns:p14="http://schemas.microsoft.com/office/powerpoint/2010/main" val="348795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51"/>
                                        </p:tgtEl>
                                        <p:attrNameLst>
                                          <p:attrName>style.visibility</p:attrName>
                                        </p:attrNameLst>
                                      </p:cBhvr>
                                      <p:to>
                                        <p:strVal val="visible"/>
                                      </p:to>
                                    </p:set>
                                    <p:anim calcmode="lin" valueType="num">
                                      <p:cBhvr>
                                        <p:cTn id="7" dur="500" fill="hold"/>
                                        <p:tgtEl>
                                          <p:spTgt spid="51"/>
                                        </p:tgtEl>
                                        <p:attrNameLst>
                                          <p:attrName>ppt_x</p:attrName>
                                        </p:attrNameLst>
                                      </p:cBhvr>
                                      <p:tavLst>
                                        <p:tav tm="0">
                                          <p:val>
                                            <p:strVal val="0-#ppt_w/2"/>
                                          </p:val>
                                        </p:tav>
                                        <p:tav tm="100000">
                                          <p:val>
                                            <p:strVal val="#ppt_x"/>
                                          </p:val>
                                        </p:tav>
                                      </p:tavLst>
                                    </p:anim>
                                    <p:anim calcmode="lin" valueType="num">
                                      <p:cBhvr>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6"/>
                                        </p:tgtEl>
                                        <p:attrNameLst>
                                          <p:attrName>style.visibility</p:attrName>
                                        </p:attrNameLst>
                                      </p:cBhvr>
                                      <p:to>
                                        <p:strVal val="visible"/>
                                      </p:to>
                                    </p:set>
                                    <p:anim calcmode="lin" valueType="num">
                                      <p:cBhvr>
                                        <p:cTn id="12" dur="500" fill="hold"/>
                                        <p:tgtEl>
                                          <p:spTgt spid="26"/>
                                        </p:tgtEl>
                                        <p:attrNameLst>
                                          <p:attrName>ppt_x</p:attrName>
                                        </p:attrNameLst>
                                      </p:cBhvr>
                                      <p:tavLst>
                                        <p:tav tm="0">
                                          <p:val>
                                            <p:strVal val="0-#ppt_w/2"/>
                                          </p:val>
                                        </p:tav>
                                        <p:tav tm="100000">
                                          <p:val>
                                            <p:strVal val="#ppt_x"/>
                                          </p:val>
                                        </p:tav>
                                      </p:tavLst>
                                    </p:anim>
                                    <p:anim calcmode="lin" valueType="num">
                                      <p:cBhvr>
                                        <p:cTn id="13" dur="500" fill="hold"/>
                                        <p:tgtEl>
                                          <p:spTgt spid="26"/>
                                        </p:tgtEl>
                                        <p:attrNameLst>
                                          <p:attrName>ppt_y</p:attrName>
                                        </p:attrNameLst>
                                      </p:cBhvr>
                                      <p:tavLst>
                                        <p:tav tm="0">
                                          <p:val>
                                            <p:strVal val="#ppt_y"/>
                                          </p:val>
                                        </p:tav>
                                        <p:tav tm="100000">
                                          <p:val>
                                            <p:strVal val="#ppt_y"/>
                                          </p:val>
                                        </p:tav>
                                      </p:tavLst>
                                    </p:anim>
                                  </p:childTnLst>
                                </p:cTn>
                              </p:par>
                              <p:par>
                                <p:cTn id="14" presetID="2" presetClass="entr" presetSubtype="4" fill="hold" grpId="0" nodeType="withEffect">
                                  <p:stCondLst>
                                    <p:cond delay="0"/>
                                  </p:stCondLst>
                                  <p:iterate>
                                    <p:tmAbs val="0"/>
                                  </p:iterate>
                                  <p:childTnLst>
                                    <p:set>
                                      <p:cBhvr>
                                        <p:cTn id="15" fill="hold"/>
                                        <p:tgtEl>
                                          <p:spTgt spid="54"/>
                                        </p:tgtEl>
                                        <p:attrNameLst>
                                          <p:attrName>style.visibility</p:attrName>
                                        </p:attrNameLst>
                                      </p:cBhvr>
                                      <p:to>
                                        <p:strVal val="visible"/>
                                      </p:to>
                                    </p:set>
                                    <p:anim calcmode="lin" valueType="num">
                                      <p:cBhvr>
                                        <p:cTn id="16" dur="500" fill="hold"/>
                                        <p:tgtEl>
                                          <p:spTgt spid="54"/>
                                        </p:tgtEl>
                                        <p:attrNameLst>
                                          <p:attrName>ppt_x</p:attrName>
                                        </p:attrNameLst>
                                      </p:cBhvr>
                                      <p:tavLst>
                                        <p:tav tm="0">
                                          <p:val>
                                            <p:strVal val="#ppt_x"/>
                                          </p:val>
                                        </p:tav>
                                        <p:tav tm="100000">
                                          <p:val>
                                            <p:strVal val="#ppt_x"/>
                                          </p:val>
                                        </p:tav>
                                      </p:tavLst>
                                    </p:anim>
                                    <p:anim calcmode="lin" valueType="num">
                                      <p:cBhvr>
                                        <p:cTn id="17" dur="500" fill="hold"/>
                                        <p:tgtEl>
                                          <p:spTgt spid="5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iterate>
                                    <p:tmAbs val="0"/>
                                  </p:iterate>
                                  <p:childTnLst>
                                    <p:set>
                                      <p:cBhvr>
                                        <p:cTn id="19" fill="hold"/>
                                        <p:tgtEl>
                                          <p:spTgt spid="55"/>
                                        </p:tgtEl>
                                        <p:attrNameLst>
                                          <p:attrName>style.visibility</p:attrName>
                                        </p:attrNameLst>
                                      </p:cBhvr>
                                      <p:to>
                                        <p:strVal val="visible"/>
                                      </p:to>
                                    </p:set>
                                    <p:anim calcmode="lin" valueType="num">
                                      <p:cBhvr>
                                        <p:cTn id="20" dur="500" fill="hold"/>
                                        <p:tgtEl>
                                          <p:spTgt spid="55"/>
                                        </p:tgtEl>
                                        <p:attrNameLst>
                                          <p:attrName>ppt_x</p:attrName>
                                        </p:attrNameLst>
                                      </p:cBhvr>
                                      <p:tavLst>
                                        <p:tav tm="0">
                                          <p:val>
                                            <p:strVal val="#ppt_x"/>
                                          </p:val>
                                        </p:tav>
                                        <p:tav tm="100000">
                                          <p:val>
                                            <p:strVal val="#ppt_x"/>
                                          </p:val>
                                        </p:tav>
                                      </p:tavLst>
                                    </p:anim>
                                    <p:anim calcmode="lin" valueType="num">
                                      <p:cBhvr>
                                        <p:cTn id="21"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advAuto="0"/>
      <p:bldP spid="54" grpId="0" animBg="1" advAuto="0"/>
      <p:bldP spid="55" grpId="0" animBg="1" advAuto="0"/>
      <p:bldP spid="26" grpId="0"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17">
            <a:extLst>
              <a:ext uri="{FF2B5EF4-FFF2-40B4-BE49-F238E27FC236}">
                <a16:creationId xmlns:a16="http://schemas.microsoft.com/office/drawing/2014/main" id="{6812A2E4-C1A8-6847-9738-8D06B17F4953}"/>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28" name="Imagen 27">
            <a:extLst>
              <a:ext uri="{FF2B5EF4-FFF2-40B4-BE49-F238E27FC236}">
                <a16:creationId xmlns:a16="http://schemas.microsoft.com/office/drawing/2014/main" id="{CFD51115-B92D-C24F-94AA-AEA4509BBB9E}"/>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31" name="Imagen 30">
            <a:extLst>
              <a:ext uri="{FF2B5EF4-FFF2-40B4-BE49-F238E27FC236}">
                <a16:creationId xmlns:a16="http://schemas.microsoft.com/office/drawing/2014/main" id="{C0A65C26-6ADA-1848-9E41-962FB90BC9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graphicFrame>
        <p:nvGraphicFramePr>
          <p:cNvPr id="10" name="Chart 8">
            <a:extLst>
              <a:ext uri="{FF2B5EF4-FFF2-40B4-BE49-F238E27FC236}">
                <a16:creationId xmlns:a16="http://schemas.microsoft.com/office/drawing/2014/main" id="{8A8DD92D-2E93-674A-8002-DE7812133758}"/>
              </a:ext>
            </a:extLst>
          </p:cNvPr>
          <p:cNvGraphicFramePr>
            <a:graphicFrameLocks/>
          </p:cNvGraphicFramePr>
          <p:nvPr>
            <p:extLst>
              <p:ext uri="{D42A27DB-BD31-4B8C-83A1-F6EECF244321}">
                <p14:modId xmlns:p14="http://schemas.microsoft.com/office/powerpoint/2010/main" val="725838645"/>
              </p:ext>
            </p:extLst>
          </p:nvPr>
        </p:nvGraphicFramePr>
        <p:xfrm>
          <a:off x="718761" y="2371028"/>
          <a:ext cx="7813398" cy="2366032"/>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8">
            <a:extLst>
              <a:ext uri="{FF2B5EF4-FFF2-40B4-BE49-F238E27FC236}">
                <a16:creationId xmlns:a16="http://schemas.microsoft.com/office/drawing/2014/main" id="{3CE0ADB9-346C-5549-8AE5-32A1D3388DD8}"/>
              </a:ext>
            </a:extLst>
          </p:cNvPr>
          <p:cNvSpPr txBox="1"/>
          <p:nvPr/>
        </p:nvSpPr>
        <p:spPr>
          <a:xfrm>
            <a:off x="789441" y="1388701"/>
            <a:ext cx="8114808"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Riesgo de la población</a:t>
            </a:r>
            <a:r>
              <a:rPr lang="es-MX" sz="1000" dirty="0">
                <a:latin typeface="Helvetica" pitchFamily="2" charset="0"/>
              </a:rPr>
              <a:t> (a lo largo de la vida) por sexo (2018)</a:t>
            </a:r>
            <a:r>
              <a:rPr lang="es-ES" sz="1000" dirty="0">
                <a:latin typeface="Helvetica" pitchFamily="2" charset="0"/>
              </a:rPr>
              <a:t> </a:t>
            </a:r>
            <a:endParaRPr sz="1000" dirty="0">
              <a:latin typeface="Helvetica" pitchFamily="2" charset="0"/>
            </a:endParaRPr>
          </a:p>
        </p:txBody>
      </p:sp>
      <p:sp>
        <p:nvSpPr>
          <p:cNvPr id="12" name="TextBox 14">
            <a:extLst>
              <a:ext uri="{FF2B5EF4-FFF2-40B4-BE49-F238E27FC236}">
                <a16:creationId xmlns:a16="http://schemas.microsoft.com/office/drawing/2014/main" id="{DCFD7CDA-6298-B14B-90F4-EC7E8EAC9424}"/>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r>
              <a:rPr lang="es-MX" sz="1400" b="1" dirty="0">
                <a:solidFill>
                  <a:srgbClr val="00AAC6"/>
                </a:solidFill>
                <a:latin typeface="Helvetica" pitchFamily="2" charset="0"/>
              </a:rPr>
              <a:t>NODS</a:t>
            </a:r>
            <a:endParaRPr lang="es-CL" sz="1400" b="1" dirty="0">
              <a:solidFill>
                <a:srgbClr val="00AAC6"/>
              </a:solidFill>
              <a:latin typeface="Helvetica" pitchFamily="2" charset="0"/>
            </a:endParaRPr>
          </a:p>
        </p:txBody>
      </p:sp>
      <p:sp>
        <p:nvSpPr>
          <p:cNvPr id="13" name="Rectángulo 12">
            <a:extLst>
              <a:ext uri="{FF2B5EF4-FFF2-40B4-BE49-F238E27FC236}">
                <a16:creationId xmlns:a16="http://schemas.microsoft.com/office/drawing/2014/main" id="{738F4411-E71A-DF4B-A796-D232C225DDA0}"/>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spTree>
    <p:extLst>
      <p:ext uri="{BB962C8B-B14F-4D97-AF65-F5344CB8AC3E}">
        <p14:creationId xmlns:p14="http://schemas.microsoft.com/office/powerpoint/2010/main" val="2792531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17">
            <a:extLst>
              <a:ext uri="{FF2B5EF4-FFF2-40B4-BE49-F238E27FC236}">
                <a16:creationId xmlns:a16="http://schemas.microsoft.com/office/drawing/2014/main" id="{6812A2E4-C1A8-6847-9738-8D06B17F4953}"/>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28" name="Imagen 27">
            <a:extLst>
              <a:ext uri="{FF2B5EF4-FFF2-40B4-BE49-F238E27FC236}">
                <a16:creationId xmlns:a16="http://schemas.microsoft.com/office/drawing/2014/main" id="{CFD51115-B92D-C24F-94AA-AEA4509BBB9E}"/>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31" name="Imagen 30">
            <a:extLst>
              <a:ext uri="{FF2B5EF4-FFF2-40B4-BE49-F238E27FC236}">
                <a16:creationId xmlns:a16="http://schemas.microsoft.com/office/drawing/2014/main" id="{C0A65C26-6ADA-1848-9E41-962FB90BC9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graphicFrame>
        <p:nvGraphicFramePr>
          <p:cNvPr id="11" name="Chart 4">
            <a:extLst>
              <a:ext uri="{FF2B5EF4-FFF2-40B4-BE49-F238E27FC236}">
                <a16:creationId xmlns:a16="http://schemas.microsoft.com/office/drawing/2014/main" id="{EC059093-6FDD-214A-8E8F-9352B6C61673}"/>
              </a:ext>
            </a:extLst>
          </p:cNvPr>
          <p:cNvGraphicFramePr>
            <a:graphicFrameLocks/>
          </p:cNvGraphicFramePr>
          <p:nvPr>
            <p:extLst>
              <p:ext uri="{D42A27DB-BD31-4B8C-83A1-F6EECF244321}">
                <p14:modId xmlns:p14="http://schemas.microsoft.com/office/powerpoint/2010/main" val="1852711117"/>
              </p:ext>
            </p:extLst>
          </p:nvPr>
        </p:nvGraphicFramePr>
        <p:xfrm>
          <a:off x="718761" y="2366032"/>
          <a:ext cx="7813398" cy="2366032"/>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8">
            <a:extLst>
              <a:ext uri="{FF2B5EF4-FFF2-40B4-BE49-F238E27FC236}">
                <a16:creationId xmlns:a16="http://schemas.microsoft.com/office/drawing/2014/main" id="{98376DFE-7EAA-364B-AECA-D03F5F385465}"/>
              </a:ext>
            </a:extLst>
          </p:cNvPr>
          <p:cNvSpPr txBox="1"/>
          <p:nvPr/>
        </p:nvSpPr>
        <p:spPr>
          <a:xfrm>
            <a:off x="789441" y="1388701"/>
            <a:ext cx="8114808"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Riesgo de la población</a:t>
            </a:r>
            <a:r>
              <a:rPr lang="es-MX" sz="1000" dirty="0">
                <a:latin typeface="Helvetica" pitchFamily="2" charset="0"/>
              </a:rPr>
              <a:t> (a lo largo de la vida) por NSE (2018)</a:t>
            </a:r>
            <a:r>
              <a:rPr lang="es-ES" sz="1000" dirty="0">
                <a:latin typeface="Helvetica" pitchFamily="2" charset="0"/>
              </a:rPr>
              <a:t> </a:t>
            </a:r>
            <a:endParaRPr sz="1000" dirty="0">
              <a:latin typeface="Helvetica" pitchFamily="2" charset="0"/>
            </a:endParaRPr>
          </a:p>
        </p:txBody>
      </p:sp>
      <p:sp>
        <p:nvSpPr>
          <p:cNvPr id="15" name="TextBox 14">
            <a:extLst>
              <a:ext uri="{FF2B5EF4-FFF2-40B4-BE49-F238E27FC236}">
                <a16:creationId xmlns:a16="http://schemas.microsoft.com/office/drawing/2014/main" id="{A9D3761B-FB29-8346-8B40-6593A7B8F2D8}"/>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r>
              <a:rPr lang="es-MX" sz="1400" b="1" dirty="0">
                <a:solidFill>
                  <a:srgbClr val="00AAC6"/>
                </a:solidFill>
                <a:latin typeface="Helvetica" pitchFamily="2" charset="0"/>
              </a:rPr>
              <a:t>NODS</a:t>
            </a:r>
            <a:endParaRPr lang="es-CL" sz="1400" b="1" dirty="0">
              <a:solidFill>
                <a:srgbClr val="00AAC6"/>
              </a:solidFill>
              <a:latin typeface="Helvetica" pitchFamily="2" charset="0"/>
            </a:endParaRPr>
          </a:p>
        </p:txBody>
      </p:sp>
      <p:sp>
        <p:nvSpPr>
          <p:cNvPr id="16" name="Rectángulo 15">
            <a:extLst>
              <a:ext uri="{FF2B5EF4-FFF2-40B4-BE49-F238E27FC236}">
                <a16:creationId xmlns:a16="http://schemas.microsoft.com/office/drawing/2014/main" id="{4AC5E8F1-FB84-674E-86CE-AED5E02233A6}"/>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spTree>
    <p:extLst>
      <p:ext uri="{BB962C8B-B14F-4D97-AF65-F5344CB8AC3E}">
        <p14:creationId xmlns:p14="http://schemas.microsoft.com/office/powerpoint/2010/main" val="301232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7">
            <a:extLst>
              <a:ext uri="{FF2B5EF4-FFF2-40B4-BE49-F238E27FC236}">
                <a16:creationId xmlns:a16="http://schemas.microsoft.com/office/drawing/2014/main" id="{3D8C7D23-E339-544B-9909-74E2B0D9272D}"/>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10" name="Imagen 9">
            <a:extLst>
              <a:ext uri="{FF2B5EF4-FFF2-40B4-BE49-F238E27FC236}">
                <a16:creationId xmlns:a16="http://schemas.microsoft.com/office/drawing/2014/main" id="{C92B2524-CB72-F749-A229-7BC408D11383}"/>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14" name="Imagen 13">
            <a:extLst>
              <a:ext uri="{FF2B5EF4-FFF2-40B4-BE49-F238E27FC236}">
                <a16:creationId xmlns:a16="http://schemas.microsoft.com/office/drawing/2014/main" id="{EC2D2996-B9DD-DF4C-B842-5286CC30C4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graphicFrame>
        <p:nvGraphicFramePr>
          <p:cNvPr id="16" name="Chart 4">
            <a:extLst>
              <a:ext uri="{FF2B5EF4-FFF2-40B4-BE49-F238E27FC236}">
                <a16:creationId xmlns:a16="http://schemas.microsoft.com/office/drawing/2014/main" id="{10385DE9-D41F-CC43-A4B0-4CF54EBA853C}"/>
              </a:ext>
            </a:extLst>
          </p:cNvPr>
          <p:cNvGraphicFramePr>
            <a:graphicFrameLocks/>
          </p:cNvGraphicFramePr>
          <p:nvPr>
            <p:extLst>
              <p:ext uri="{D42A27DB-BD31-4B8C-83A1-F6EECF244321}">
                <p14:modId xmlns:p14="http://schemas.microsoft.com/office/powerpoint/2010/main" val="337931691"/>
              </p:ext>
            </p:extLst>
          </p:nvPr>
        </p:nvGraphicFramePr>
        <p:xfrm>
          <a:off x="720236" y="2354880"/>
          <a:ext cx="7813397" cy="2366032"/>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8">
            <a:extLst>
              <a:ext uri="{FF2B5EF4-FFF2-40B4-BE49-F238E27FC236}">
                <a16:creationId xmlns:a16="http://schemas.microsoft.com/office/drawing/2014/main" id="{683F7A1C-111B-EE42-B752-4DB232FDD4A4}"/>
              </a:ext>
            </a:extLst>
          </p:cNvPr>
          <p:cNvSpPr txBox="1"/>
          <p:nvPr/>
        </p:nvSpPr>
        <p:spPr>
          <a:xfrm>
            <a:off x="789441" y="1388701"/>
            <a:ext cx="8114808"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Riesgo de la población</a:t>
            </a:r>
            <a:r>
              <a:rPr lang="es-MX" sz="1000" dirty="0">
                <a:latin typeface="Helvetica" pitchFamily="2" charset="0"/>
              </a:rPr>
              <a:t> (a lo largo de la vida) por edad (2018)</a:t>
            </a:r>
            <a:r>
              <a:rPr lang="es-ES" sz="1000" dirty="0">
                <a:latin typeface="Helvetica" pitchFamily="2" charset="0"/>
              </a:rPr>
              <a:t> </a:t>
            </a:r>
            <a:endParaRPr sz="1000" dirty="0">
              <a:latin typeface="Helvetica" pitchFamily="2" charset="0"/>
            </a:endParaRPr>
          </a:p>
        </p:txBody>
      </p:sp>
      <p:sp>
        <p:nvSpPr>
          <p:cNvPr id="21" name="TextBox 14">
            <a:extLst>
              <a:ext uri="{FF2B5EF4-FFF2-40B4-BE49-F238E27FC236}">
                <a16:creationId xmlns:a16="http://schemas.microsoft.com/office/drawing/2014/main" id="{348D3E9E-1083-6E47-B667-96886B7D6555}"/>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r>
              <a:rPr lang="es-MX" sz="1400" b="1" dirty="0">
                <a:solidFill>
                  <a:srgbClr val="00AAC6"/>
                </a:solidFill>
                <a:latin typeface="Helvetica" pitchFamily="2" charset="0"/>
              </a:rPr>
              <a:t>NODS</a:t>
            </a:r>
            <a:endParaRPr lang="es-CL" sz="1400" b="1" dirty="0">
              <a:solidFill>
                <a:srgbClr val="00AAC6"/>
              </a:solidFill>
              <a:latin typeface="Helvetica" pitchFamily="2" charset="0"/>
            </a:endParaRPr>
          </a:p>
        </p:txBody>
      </p:sp>
      <p:sp>
        <p:nvSpPr>
          <p:cNvPr id="22" name="Rectángulo 21">
            <a:extLst>
              <a:ext uri="{FF2B5EF4-FFF2-40B4-BE49-F238E27FC236}">
                <a16:creationId xmlns:a16="http://schemas.microsoft.com/office/drawing/2014/main" id="{E1B63E07-E1CB-1A4A-A5F0-9F23085F348F}"/>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spTree>
    <p:extLst>
      <p:ext uri="{BB962C8B-B14F-4D97-AF65-F5344CB8AC3E}">
        <p14:creationId xmlns:p14="http://schemas.microsoft.com/office/powerpoint/2010/main" val="551504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836B27C0-D5E8-1740-A424-33E318BE708C}"/>
              </a:ext>
            </a:extLst>
          </p:cNvPr>
          <p:cNvSpPr txBox="1"/>
          <p:nvPr/>
        </p:nvSpPr>
        <p:spPr>
          <a:xfrm>
            <a:off x="0" y="-13611"/>
            <a:ext cx="8158004"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CONTEX</a:t>
            </a:r>
            <a:endParaRPr sz="14925" dirty="0">
              <a:latin typeface="Helvetica" pitchFamily="2" charset="0"/>
            </a:endParaRPr>
          </a:p>
        </p:txBody>
      </p:sp>
      <p:sp>
        <p:nvSpPr>
          <p:cNvPr id="5" name="Freeform 3">
            <a:extLst>
              <a:ext uri="{FF2B5EF4-FFF2-40B4-BE49-F238E27FC236}">
                <a16:creationId xmlns:a16="http://schemas.microsoft.com/office/drawing/2014/main" id="{1DF6C370-DCE9-FB48-A5A3-B7E4F6A97561}"/>
              </a:ext>
            </a:extLst>
          </p:cNvPr>
          <p:cNvSpPr/>
          <p:nvPr/>
        </p:nvSpPr>
        <p:spPr>
          <a:xfrm rot="10800000" flipH="1">
            <a:off x="3906371" y="0"/>
            <a:ext cx="5237630" cy="52376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28" y="20488"/>
                </a:lnTo>
                <a:cubicBezTo>
                  <a:pt x="607" y="9076"/>
                  <a:pt x="10043" y="0"/>
                  <a:pt x="21600" y="0"/>
                </a:cubicBezTo>
                <a:close/>
              </a:path>
            </a:pathLst>
          </a:custGeom>
          <a:solidFill>
            <a:srgbClr val="FFFFFF"/>
          </a:solidFill>
          <a:ln w="25400">
            <a:miter lim="400000"/>
          </a:ln>
          <a:effectLst>
            <a:outerShdw blurRad="762000" dist="508000" dir="5400000" rotWithShape="0">
              <a:srgbClr val="000000">
                <a:alpha val="15000"/>
              </a:srgbClr>
            </a:outerShdw>
          </a:effectLst>
        </p:spPr>
        <p:txBody>
          <a:bodyPr tIns="34290" bIns="34290" anchor="ctr"/>
          <a:lstStyle/>
          <a:p>
            <a:pPr algn="ctr">
              <a:defRPr sz="2800">
                <a:latin typeface="Roboto Light"/>
                <a:ea typeface="Roboto Light"/>
                <a:cs typeface="Roboto Light"/>
                <a:sym typeface="Roboto Light"/>
              </a:defRPr>
            </a:pPr>
            <a:endParaRPr sz="1050"/>
          </a:p>
        </p:txBody>
      </p:sp>
      <p:pic>
        <p:nvPicPr>
          <p:cNvPr id="6" name="Picture Placeholder 2" descr="Picture Placeholder 2">
            <a:extLst>
              <a:ext uri="{FF2B5EF4-FFF2-40B4-BE49-F238E27FC236}">
                <a16:creationId xmlns:a16="http://schemas.microsoft.com/office/drawing/2014/main" id="{759277A1-CEDF-ED4B-870D-9D0E017E3D6C}"/>
              </a:ext>
            </a:extLst>
          </p:cNvPr>
          <p:cNvPicPr>
            <a:picLocks noChangeAspect="1"/>
          </p:cNvPicPr>
          <p:nvPr/>
        </p:nvPicPr>
        <p:blipFill>
          <a:blip r:embed="rId2"/>
          <a:srcRect/>
          <a:stretch>
            <a:fillRect/>
          </a:stretch>
        </p:blipFill>
        <p:spPr>
          <a:xfrm>
            <a:off x="4183382" y="0"/>
            <a:ext cx="4960590" cy="496059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11929"/>
                  <a:pt x="9671" y="21600"/>
                  <a:pt x="21600" y="21600"/>
                </a:cubicBezTo>
                <a:lnTo>
                  <a:pt x="21600" y="10437"/>
                </a:lnTo>
                <a:cubicBezTo>
                  <a:pt x="15835" y="10437"/>
                  <a:pt x="11163" y="5765"/>
                  <a:pt x="11163" y="0"/>
                </a:cubicBezTo>
                <a:lnTo>
                  <a:pt x="0" y="0"/>
                </a:lnTo>
                <a:close/>
              </a:path>
            </a:pathLst>
          </a:custGeom>
        </p:spPr>
      </p:pic>
      <p:pic>
        <p:nvPicPr>
          <p:cNvPr id="7" name="Imagen 6">
            <a:extLst>
              <a:ext uri="{FF2B5EF4-FFF2-40B4-BE49-F238E27FC236}">
                <a16:creationId xmlns:a16="http://schemas.microsoft.com/office/drawing/2014/main" id="{6B1068AA-1C85-4345-8DF8-08A70121A536}"/>
              </a:ext>
            </a:extLst>
          </p:cNvPr>
          <p:cNvPicPr>
            <a:picLocks noChangeAspect="1"/>
          </p:cNvPicPr>
          <p:nvPr/>
        </p:nvPicPr>
        <p:blipFill>
          <a:blip r:embed="rId3"/>
          <a:stretch>
            <a:fillRect/>
          </a:stretch>
        </p:blipFill>
        <p:spPr>
          <a:xfrm>
            <a:off x="7724833" y="495759"/>
            <a:ext cx="1025312" cy="389788"/>
          </a:xfrm>
          <a:prstGeom prst="rect">
            <a:avLst/>
          </a:prstGeom>
        </p:spPr>
      </p:pic>
      <p:sp>
        <p:nvSpPr>
          <p:cNvPr id="8" name="TextBox 9">
            <a:extLst>
              <a:ext uri="{FF2B5EF4-FFF2-40B4-BE49-F238E27FC236}">
                <a16:creationId xmlns:a16="http://schemas.microsoft.com/office/drawing/2014/main" id="{87DC6ECE-F1C2-3047-ADC6-FA10ED4E239C}"/>
              </a:ext>
            </a:extLst>
          </p:cNvPr>
          <p:cNvSpPr txBox="1"/>
          <p:nvPr/>
        </p:nvSpPr>
        <p:spPr>
          <a:xfrm>
            <a:off x="885958" y="2622828"/>
            <a:ext cx="3873033" cy="2269852"/>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nchor="ctr">
            <a:spAutoFit/>
          </a:bodyPr>
          <a:lstStyle/>
          <a:p>
            <a:r>
              <a:rPr lang="es-CL" sz="1100" dirty="0">
                <a:latin typeface="Helvetica" pitchFamily="2" charset="0"/>
              </a:rPr>
              <a:t>Cambio de perfil entre 2015 y 2019</a:t>
            </a:r>
          </a:p>
          <a:p>
            <a:endParaRPr lang="es-CL" sz="1100" dirty="0">
              <a:latin typeface="Helvetica" pitchFamily="2" charset="0"/>
            </a:endParaRPr>
          </a:p>
          <a:p>
            <a:pPr lvl="1"/>
            <a:r>
              <a:rPr lang="es-CL" sz="1100" dirty="0">
                <a:latin typeface="Helvetica" pitchFamily="2" charset="0"/>
              </a:rPr>
              <a:t>Paso de </a:t>
            </a:r>
            <a:r>
              <a:rPr lang="es-CL" sz="1100" b="1" dirty="0">
                <a:solidFill>
                  <a:srgbClr val="00AAC6"/>
                </a:solidFill>
                <a:latin typeface="Helvetica" pitchFamily="2" charset="0"/>
              </a:rPr>
              <a:t>mujeres (79,7%) </a:t>
            </a:r>
            <a:r>
              <a:rPr lang="es-CL" sz="1100" dirty="0">
                <a:solidFill>
                  <a:srgbClr val="00AAC6"/>
                </a:solidFill>
                <a:latin typeface="Helvetica" pitchFamily="2" charset="0"/>
              </a:rPr>
              <a:t>a </a:t>
            </a:r>
            <a:r>
              <a:rPr lang="es-CL" sz="1100" b="1" dirty="0">
                <a:solidFill>
                  <a:srgbClr val="00AAC6"/>
                </a:solidFill>
                <a:latin typeface="Helvetica" pitchFamily="2" charset="0"/>
              </a:rPr>
              <a:t>hombres (64,6%)</a:t>
            </a:r>
          </a:p>
          <a:p>
            <a:pPr lvl="1"/>
            <a:endParaRPr lang="es-CL" sz="1100" dirty="0">
              <a:latin typeface="Helvetica" pitchFamily="2" charset="0"/>
            </a:endParaRPr>
          </a:p>
          <a:p>
            <a:pPr lvl="1"/>
            <a:r>
              <a:rPr lang="es-CL" sz="1100" dirty="0">
                <a:latin typeface="Helvetica" pitchFamily="2" charset="0"/>
              </a:rPr>
              <a:t>Aumento en edad:</a:t>
            </a:r>
          </a:p>
          <a:p>
            <a:pPr marL="628650" lvl="1" indent="-171450">
              <a:buFont typeface="Arial" panose="020B0604020202020204" pitchFamily="34" charset="0"/>
              <a:buChar char="•"/>
            </a:pPr>
            <a:r>
              <a:rPr lang="es-CL" sz="1100" b="1" dirty="0">
                <a:latin typeface="Helvetica" pitchFamily="2" charset="0"/>
              </a:rPr>
              <a:t>2015: 57,8% </a:t>
            </a:r>
            <a:r>
              <a:rPr lang="es-CL" sz="1100" dirty="0">
                <a:latin typeface="Helvetica" pitchFamily="2" charset="0"/>
              </a:rPr>
              <a:t>menor de 40 años </a:t>
            </a:r>
          </a:p>
          <a:p>
            <a:pPr marL="628650" lvl="1" indent="-171450">
              <a:buFont typeface="Arial" panose="020B0604020202020204" pitchFamily="34" charset="0"/>
              <a:buChar char="•"/>
            </a:pPr>
            <a:r>
              <a:rPr lang="es-CL" sz="1100" b="1" dirty="0">
                <a:latin typeface="Helvetica" pitchFamily="2" charset="0"/>
              </a:rPr>
              <a:t>2018: 88,3% </a:t>
            </a:r>
            <a:r>
              <a:rPr lang="es-CL" sz="1100" dirty="0">
                <a:latin typeface="Helvetica" pitchFamily="2" charset="0"/>
              </a:rPr>
              <a:t>mayor de 40 años</a:t>
            </a:r>
          </a:p>
          <a:p>
            <a:pPr lvl="1"/>
            <a:endParaRPr lang="es-CL" sz="1100" dirty="0">
              <a:latin typeface="Helvetica" pitchFamily="2" charset="0"/>
            </a:endParaRPr>
          </a:p>
          <a:p>
            <a:pPr lvl="1"/>
            <a:r>
              <a:rPr lang="es-CL" sz="1100" dirty="0">
                <a:latin typeface="Helvetica" pitchFamily="2" charset="0"/>
              </a:rPr>
              <a:t>En ambos casos se mantiene el nivel socioeconómico D como el con mayor prevalencia:</a:t>
            </a:r>
          </a:p>
          <a:p>
            <a:pPr marL="628650" lvl="1" indent="-171450">
              <a:buFont typeface="Arial" panose="020B0604020202020204" pitchFamily="34" charset="0"/>
              <a:buChar char="•"/>
            </a:pPr>
            <a:r>
              <a:rPr lang="es-CL" sz="1100" b="1" dirty="0">
                <a:latin typeface="Helvetica" pitchFamily="2" charset="0"/>
              </a:rPr>
              <a:t>2015: 49,3%</a:t>
            </a:r>
          </a:p>
          <a:p>
            <a:pPr marL="628650" lvl="1" indent="-171450">
              <a:buFont typeface="Arial" panose="020B0604020202020204" pitchFamily="34" charset="0"/>
              <a:buChar char="•"/>
            </a:pPr>
            <a:r>
              <a:rPr lang="es-CL" sz="1100" b="1" dirty="0">
                <a:latin typeface="Helvetica" pitchFamily="2" charset="0"/>
              </a:rPr>
              <a:t>2018: 74,8%</a:t>
            </a:r>
          </a:p>
          <a:p>
            <a:pPr lvl="2"/>
            <a:endParaRPr lang="es-CL" sz="1100" dirty="0">
              <a:latin typeface="Helvetica" pitchFamily="2" charset="0"/>
            </a:endParaRPr>
          </a:p>
        </p:txBody>
      </p:sp>
      <p:sp>
        <p:nvSpPr>
          <p:cNvPr id="9" name="Shape 2720">
            <a:extLst>
              <a:ext uri="{FF2B5EF4-FFF2-40B4-BE49-F238E27FC236}">
                <a16:creationId xmlns:a16="http://schemas.microsoft.com/office/drawing/2014/main" id="{935D9698-297D-4549-AD9B-239E9D852294}"/>
              </a:ext>
            </a:extLst>
          </p:cNvPr>
          <p:cNvSpPr/>
          <p:nvPr/>
        </p:nvSpPr>
        <p:spPr>
          <a:xfrm>
            <a:off x="682875" y="2663196"/>
            <a:ext cx="208659" cy="209069"/>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rgbClr val="00AAC6"/>
          </a:solidFill>
          <a:ln w="12700">
            <a:miter lim="400000"/>
          </a:ln>
        </p:spPr>
        <p:txBody>
          <a:bodyPr tIns="34290" bIns="34290" anchor="ctr"/>
          <a:lstStyle/>
          <a:p>
            <a:pPr defTabSz="171399">
              <a:defRPr sz="3000">
                <a:solidFill>
                  <a:srgbClr val="FFFFFF"/>
                </a:solidFill>
                <a:effectLst>
                  <a:outerShdw blurRad="38100" dist="12700" dir="5400000" rotWithShape="0">
                    <a:srgbClr val="000000">
                      <a:alpha val="50000"/>
                    </a:srgbClr>
                  </a:outerShdw>
                </a:effectLst>
                <a:latin typeface="+mj-lt"/>
                <a:ea typeface="+mj-ea"/>
                <a:cs typeface="+mj-cs"/>
                <a:sym typeface="Helvetica"/>
              </a:defRPr>
            </a:pPr>
            <a:endParaRPr sz="1125" dirty="0">
              <a:highlight>
                <a:srgbClr val="00AAC6"/>
              </a:highlight>
            </a:endParaRPr>
          </a:p>
        </p:txBody>
      </p:sp>
      <p:sp>
        <p:nvSpPr>
          <p:cNvPr id="10" name="TextBox 18">
            <a:extLst>
              <a:ext uri="{FF2B5EF4-FFF2-40B4-BE49-F238E27FC236}">
                <a16:creationId xmlns:a16="http://schemas.microsoft.com/office/drawing/2014/main" id="{409B4BE0-BAF1-2748-ADEA-9E1EFF21CC2C}"/>
              </a:ext>
            </a:extLst>
          </p:cNvPr>
          <p:cNvSpPr txBox="1"/>
          <p:nvPr/>
        </p:nvSpPr>
        <p:spPr>
          <a:xfrm>
            <a:off x="828473" y="1253591"/>
            <a:ext cx="3164252" cy="117724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Jugadores</a:t>
            </a:r>
          </a:p>
          <a:p>
            <a:pPr>
              <a:defRPr sz="9600" b="1">
                <a:latin typeface="Roboto Black"/>
                <a:ea typeface="Roboto Black"/>
                <a:cs typeface="Roboto Black"/>
                <a:sym typeface="Roboto Black"/>
              </a:defRPr>
            </a:pPr>
            <a:r>
              <a:rPr lang="es-ES" sz="3600" dirty="0">
                <a:latin typeface="Helvetica" pitchFamily="2" charset="0"/>
              </a:rPr>
              <a:t>Patológicos</a:t>
            </a:r>
            <a:endParaRPr sz="3600" dirty="0">
              <a:latin typeface="Helvetica" pitchFamily="2" charset="0"/>
            </a:endParaRPr>
          </a:p>
        </p:txBody>
      </p:sp>
      <p:pic>
        <p:nvPicPr>
          <p:cNvPr id="24" name="Imagen 23">
            <a:extLst>
              <a:ext uri="{FF2B5EF4-FFF2-40B4-BE49-F238E27FC236}">
                <a16:creationId xmlns:a16="http://schemas.microsoft.com/office/drawing/2014/main" id="{70737A39-8276-8940-9FC8-3EF0AFB0DC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grpSp>
        <p:nvGrpSpPr>
          <p:cNvPr id="28" name="Grupo 27">
            <a:extLst>
              <a:ext uri="{FF2B5EF4-FFF2-40B4-BE49-F238E27FC236}">
                <a16:creationId xmlns:a16="http://schemas.microsoft.com/office/drawing/2014/main" id="{C6F6850D-1BAD-9441-9228-7265BABECF60}"/>
              </a:ext>
            </a:extLst>
          </p:cNvPr>
          <p:cNvGrpSpPr/>
          <p:nvPr/>
        </p:nvGrpSpPr>
        <p:grpSpPr>
          <a:xfrm>
            <a:off x="1184570" y="3025713"/>
            <a:ext cx="163986" cy="1157669"/>
            <a:chOff x="1184570" y="3025713"/>
            <a:chExt cx="163986" cy="1157669"/>
          </a:xfrm>
        </p:grpSpPr>
        <p:sp>
          <p:nvSpPr>
            <p:cNvPr id="25" name="Right Arrow 4">
              <a:extLst>
                <a:ext uri="{FF2B5EF4-FFF2-40B4-BE49-F238E27FC236}">
                  <a16:creationId xmlns:a16="http://schemas.microsoft.com/office/drawing/2014/main" id="{F4AC597F-3DEC-044C-9648-0FA8CE5FEA30}"/>
                </a:ext>
              </a:extLst>
            </p:cNvPr>
            <p:cNvSpPr/>
            <p:nvPr/>
          </p:nvSpPr>
          <p:spPr>
            <a:xfrm>
              <a:off x="1184570" y="3025713"/>
              <a:ext cx="163986" cy="157791"/>
            </a:xfrm>
            <a:prstGeom prst="rightArrow">
              <a:avLst>
                <a:gd name="adj1" fmla="val 50000"/>
                <a:gd name="adj2" fmla="val 50001"/>
              </a:avLst>
            </a:prstGeom>
            <a:solidFill>
              <a:srgbClr val="00AAC6"/>
            </a:solidFill>
            <a:ln>
              <a:noFill/>
            </a:ln>
          </p:spPr>
          <p:style>
            <a:lnRef idx="0">
              <a:scrgbClr r="0" g="0" b="0"/>
            </a:lnRef>
            <a:fillRef idx="0">
              <a:scrgbClr r="0" g="0" b="0"/>
            </a:fillRef>
            <a:effectRef idx="0">
              <a:scrgbClr r="0" g="0" b="0"/>
            </a:effectRef>
            <a:fontRef idx="minor">
              <a:schemeClr val="lt1"/>
            </a:fontRef>
          </p:style>
          <p:txBody>
            <a:bodyPr wrap="square" lIns="34290" tIns="34290" rIns="34290" bIns="34290" numCol="1" anchor="ctr">
              <a:noAutofit/>
            </a:bodyPr>
            <a:lstStyle/>
            <a:p>
              <a:pPr algn="ctr">
                <a:defRPr>
                  <a:solidFill>
                    <a:srgbClr val="FFFFFF"/>
                  </a:solidFill>
                </a:defRPr>
              </a:pPr>
              <a:endParaRPr sz="506"/>
            </a:p>
          </p:txBody>
        </p:sp>
        <p:sp>
          <p:nvSpPr>
            <p:cNvPr id="26" name="Right Arrow 4">
              <a:extLst>
                <a:ext uri="{FF2B5EF4-FFF2-40B4-BE49-F238E27FC236}">
                  <a16:creationId xmlns:a16="http://schemas.microsoft.com/office/drawing/2014/main" id="{4AAB71BC-3509-AA48-917F-31FBEC5CEB37}"/>
                </a:ext>
              </a:extLst>
            </p:cNvPr>
            <p:cNvSpPr/>
            <p:nvPr/>
          </p:nvSpPr>
          <p:spPr>
            <a:xfrm>
              <a:off x="1184570" y="3367667"/>
              <a:ext cx="163986" cy="157791"/>
            </a:xfrm>
            <a:prstGeom prst="rightArrow">
              <a:avLst>
                <a:gd name="adj1" fmla="val 50000"/>
                <a:gd name="adj2" fmla="val 50001"/>
              </a:avLst>
            </a:prstGeom>
            <a:solidFill>
              <a:srgbClr val="00AAC6"/>
            </a:solidFill>
            <a:ln>
              <a:noFill/>
            </a:ln>
          </p:spPr>
          <p:style>
            <a:lnRef idx="0">
              <a:scrgbClr r="0" g="0" b="0"/>
            </a:lnRef>
            <a:fillRef idx="0">
              <a:scrgbClr r="0" g="0" b="0"/>
            </a:fillRef>
            <a:effectRef idx="0">
              <a:scrgbClr r="0" g="0" b="0"/>
            </a:effectRef>
            <a:fontRef idx="minor">
              <a:schemeClr val="lt1"/>
            </a:fontRef>
          </p:style>
          <p:txBody>
            <a:bodyPr wrap="square" lIns="34290" tIns="34290" rIns="34290" bIns="34290" numCol="1" anchor="ctr">
              <a:noAutofit/>
            </a:bodyPr>
            <a:lstStyle/>
            <a:p>
              <a:pPr algn="ctr">
                <a:defRPr>
                  <a:solidFill>
                    <a:srgbClr val="FFFFFF"/>
                  </a:solidFill>
                </a:defRPr>
              </a:pPr>
              <a:endParaRPr sz="506"/>
            </a:p>
          </p:txBody>
        </p:sp>
        <p:sp>
          <p:nvSpPr>
            <p:cNvPr id="27" name="Right Arrow 4">
              <a:extLst>
                <a:ext uri="{FF2B5EF4-FFF2-40B4-BE49-F238E27FC236}">
                  <a16:creationId xmlns:a16="http://schemas.microsoft.com/office/drawing/2014/main" id="{33D4C99C-331A-B340-B496-5B15AB76C6E1}"/>
                </a:ext>
              </a:extLst>
            </p:cNvPr>
            <p:cNvSpPr/>
            <p:nvPr/>
          </p:nvSpPr>
          <p:spPr>
            <a:xfrm>
              <a:off x="1184570" y="4025591"/>
              <a:ext cx="163986" cy="157791"/>
            </a:xfrm>
            <a:prstGeom prst="rightArrow">
              <a:avLst>
                <a:gd name="adj1" fmla="val 50000"/>
                <a:gd name="adj2" fmla="val 50001"/>
              </a:avLst>
            </a:prstGeom>
            <a:solidFill>
              <a:srgbClr val="00AAC6"/>
            </a:solidFill>
            <a:ln>
              <a:noFill/>
            </a:ln>
          </p:spPr>
          <p:style>
            <a:lnRef idx="0">
              <a:scrgbClr r="0" g="0" b="0"/>
            </a:lnRef>
            <a:fillRef idx="0">
              <a:scrgbClr r="0" g="0" b="0"/>
            </a:fillRef>
            <a:effectRef idx="0">
              <a:scrgbClr r="0" g="0" b="0"/>
            </a:effectRef>
            <a:fontRef idx="minor">
              <a:schemeClr val="lt1"/>
            </a:fontRef>
          </p:style>
          <p:txBody>
            <a:bodyPr wrap="square" lIns="34290" tIns="34290" rIns="34290" bIns="34290" numCol="1" anchor="ctr">
              <a:noAutofit/>
            </a:bodyPr>
            <a:lstStyle/>
            <a:p>
              <a:pPr algn="ctr">
                <a:defRPr>
                  <a:solidFill>
                    <a:srgbClr val="FFFFFF"/>
                  </a:solidFill>
                </a:defRPr>
              </a:pPr>
              <a:endParaRPr sz="506"/>
            </a:p>
          </p:txBody>
        </p:sp>
      </p:grpSp>
    </p:spTree>
    <p:extLst>
      <p:ext uri="{BB962C8B-B14F-4D97-AF65-F5344CB8AC3E}">
        <p14:creationId xmlns:p14="http://schemas.microsoft.com/office/powerpoint/2010/main" val="150029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0-#ppt_w/2"/>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iterate>
                                    <p:tmAbs val="0"/>
                                  </p:iterate>
                                  <p:childTnLst>
                                    <p:set>
                                      <p:cBhvr>
                                        <p:cTn id="11" fill="hold"/>
                                        <p:tgtEl>
                                          <p:spTgt spid="8"/>
                                        </p:tgtEl>
                                        <p:attrNameLst>
                                          <p:attrName>style.visibility</p:attrName>
                                        </p:attrNameLst>
                                      </p:cBhvr>
                                      <p:to>
                                        <p:strVal val="visible"/>
                                      </p:to>
                                    </p:set>
                                    <p:anim calcmode="lin" valueType="num">
                                      <p:cBhvr>
                                        <p:cTn id="12" dur="500" fill="hold"/>
                                        <p:tgtEl>
                                          <p:spTgt spid="8"/>
                                        </p:tgtEl>
                                        <p:attrNameLst>
                                          <p:attrName>ppt_x</p:attrName>
                                        </p:attrNameLst>
                                      </p:cBhvr>
                                      <p:tavLst>
                                        <p:tav tm="0">
                                          <p:val>
                                            <p:strVal val="#ppt_x"/>
                                          </p:val>
                                        </p:tav>
                                        <p:tav tm="100000">
                                          <p:val>
                                            <p:strVal val="#ppt_x"/>
                                          </p:val>
                                        </p:tav>
                                      </p:tavLst>
                                    </p:anim>
                                    <p:anim calcmode="lin" valueType="num">
                                      <p:cBhvr>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iterate>
                                    <p:tmAbs val="0"/>
                                  </p:iterate>
                                  <p:childTnLst>
                                    <p:set>
                                      <p:cBhvr>
                                        <p:cTn id="15" fill="hold"/>
                                        <p:tgtEl>
                                          <p:spTgt spid="9"/>
                                        </p:tgtEl>
                                        <p:attrNameLst>
                                          <p:attrName>style.visibility</p:attrName>
                                        </p:attrNameLst>
                                      </p:cBhvr>
                                      <p:to>
                                        <p:strVal val="visible"/>
                                      </p:to>
                                    </p:set>
                                    <p:anim calcmode="lin" valueType="num">
                                      <p:cBhvr>
                                        <p:cTn id="16" dur="500" fill="hold"/>
                                        <p:tgtEl>
                                          <p:spTgt spid="9"/>
                                        </p:tgtEl>
                                        <p:attrNameLst>
                                          <p:attrName>ppt_x</p:attrName>
                                        </p:attrNameLst>
                                      </p:cBhvr>
                                      <p:tavLst>
                                        <p:tav tm="0">
                                          <p:val>
                                            <p:strVal val="#ppt_x"/>
                                          </p:val>
                                        </p:tav>
                                        <p:tav tm="100000">
                                          <p:val>
                                            <p:strVal val="#ppt_x"/>
                                          </p:val>
                                        </p:tav>
                                      </p:tavLst>
                                    </p:anim>
                                    <p:anim calcmode="lin" valueType="num">
                                      <p:cBhvr>
                                        <p:cTn id="17" dur="500" fill="hold"/>
                                        <p:tgtEl>
                                          <p:spTgt spid="9"/>
                                        </p:tgtEl>
                                        <p:attrNameLst>
                                          <p:attrName>ppt_y</p:attrName>
                                        </p:attrNameLst>
                                      </p:cBhvr>
                                      <p:tavLst>
                                        <p:tav tm="0">
                                          <p:val>
                                            <p:strVal val="1+#ppt_h/2"/>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28"/>
                                        </p:tgtEl>
                                        <p:attrNameLst>
                                          <p:attrName>style.visibility</p:attrName>
                                        </p:attrNameLst>
                                      </p:cBhvr>
                                      <p:to>
                                        <p:strVal val="visible"/>
                                      </p:to>
                                    </p:set>
                                    <p:anim calcmode="lin" valueType="num">
                                      <p:cBhvr additive="base">
                                        <p:cTn id="20" dur="500" fill="hold"/>
                                        <p:tgtEl>
                                          <p:spTgt spid="28"/>
                                        </p:tgtEl>
                                        <p:attrNameLst>
                                          <p:attrName>ppt_x</p:attrName>
                                        </p:attrNameLst>
                                      </p:cBhvr>
                                      <p:tavLst>
                                        <p:tav tm="0">
                                          <p:val>
                                            <p:strVal val="0-#ppt_w/2"/>
                                          </p:val>
                                        </p:tav>
                                        <p:tav tm="100000">
                                          <p:val>
                                            <p:strVal val="#ppt_x"/>
                                          </p:val>
                                        </p:tav>
                                      </p:tavLst>
                                    </p:anim>
                                    <p:anim calcmode="lin" valueType="num">
                                      <p:cBhvr additive="base">
                                        <p:cTn id="21"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dvAuto="0"/>
      <p:bldP spid="9" grpId="0" animBg="1" advAuto="0"/>
      <p:bldP spid="10" grpId="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3">
            <a:extLst>
              <a:ext uri="{FF2B5EF4-FFF2-40B4-BE49-F238E27FC236}">
                <a16:creationId xmlns:a16="http://schemas.microsoft.com/office/drawing/2014/main" id="{B560E3FE-2F84-8F4F-AD31-F7ABD1F53C59}"/>
              </a:ext>
            </a:extLst>
          </p:cNvPr>
          <p:cNvSpPr/>
          <p:nvPr/>
        </p:nvSpPr>
        <p:spPr>
          <a:xfrm rot="10800000">
            <a:off x="0" y="0"/>
            <a:ext cx="5237630" cy="52376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28" y="20488"/>
                </a:lnTo>
                <a:cubicBezTo>
                  <a:pt x="607" y="9076"/>
                  <a:pt x="10043" y="0"/>
                  <a:pt x="21600" y="0"/>
                </a:cubicBezTo>
                <a:close/>
              </a:path>
            </a:pathLst>
          </a:custGeom>
          <a:solidFill>
            <a:srgbClr val="FFFFFF"/>
          </a:solidFill>
          <a:ln w="25400">
            <a:miter lim="400000"/>
          </a:ln>
          <a:effectLst>
            <a:outerShdw blurRad="762000" dist="508000" dir="5400000" rotWithShape="0">
              <a:srgbClr val="000000">
                <a:alpha val="15000"/>
              </a:srgbClr>
            </a:outerShdw>
          </a:effectLst>
        </p:spPr>
        <p:txBody>
          <a:bodyPr tIns="34290" bIns="34290" anchor="ctr"/>
          <a:lstStyle/>
          <a:p>
            <a:pPr algn="ctr">
              <a:defRPr sz="2800">
                <a:latin typeface="Roboto Light"/>
                <a:ea typeface="Roboto Light"/>
                <a:cs typeface="Roboto Light"/>
                <a:sym typeface="Roboto Light"/>
              </a:defRPr>
            </a:pPr>
            <a:endParaRPr sz="1050"/>
          </a:p>
        </p:txBody>
      </p:sp>
      <p:pic>
        <p:nvPicPr>
          <p:cNvPr id="27" name="Picture Placeholder 2" descr="Picture Placeholder 2">
            <a:extLst>
              <a:ext uri="{FF2B5EF4-FFF2-40B4-BE49-F238E27FC236}">
                <a16:creationId xmlns:a16="http://schemas.microsoft.com/office/drawing/2014/main" id="{DE21775A-3808-0748-A4B4-F419A0EE0FA8}"/>
              </a:ext>
            </a:extLst>
          </p:cNvPr>
          <p:cNvPicPr>
            <a:picLocks noChangeAspect="1"/>
          </p:cNvPicPr>
          <p:nvPr/>
        </p:nvPicPr>
        <p:blipFill>
          <a:blip r:embed="rId2"/>
          <a:srcRect/>
          <a:stretch>
            <a:fillRect/>
          </a:stretch>
        </p:blipFill>
        <p:spPr>
          <a:xfrm>
            <a:off x="0" y="0"/>
            <a:ext cx="4960590" cy="4960591"/>
          </a:xfrm>
          <a:custGeom>
            <a:avLst/>
            <a:gdLst/>
            <a:ahLst/>
            <a:cxnLst>
              <a:cxn ang="0">
                <a:pos x="wd2" y="hd2"/>
              </a:cxn>
              <a:cxn ang="5400000">
                <a:pos x="wd2" y="hd2"/>
              </a:cxn>
              <a:cxn ang="10800000">
                <a:pos x="wd2" y="hd2"/>
              </a:cxn>
              <a:cxn ang="16200000">
                <a:pos x="wd2" y="hd2"/>
              </a:cxn>
            </a:cxnLst>
            <a:rect l="0" t="0" r="r" b="b"/>
            <a:pathLst>
              <a:path w="21600" h="21600" extrusionOk="0">
                <a:moveTo>
                  <a:pt x="10437" y="0"/>
                </a:moveTo>
                <a:cubicBezTo>
                  <a:pt x="10437" y="5765"/>
                  <a:pt x="5765" y="10437"/>
                  <a:pt x="0" y="10437"/>
                </a:cubicBezTo>
                <a:lnTo>
                  <a:pt x="0" y="21600"/>
                </a:lnTo>
                <a:cubicBezTo>
                  <a:pt x="11929" y="21600"/>
                  <a:pt x="21600" y="11929"/>
                  <a:pt x="21600" y="0"/>
                </a:cubicBezTo>
                <a:lnTo>
                  <a:pt x="10437" y="0"/>
                </a:lnTo>
                <a:close/>
              </a:path>
            </a:pathLst>
          </a:custGeom>
        </p:spPr>
      </p:pic>
      <p:pic>
        <p:nvPicPr>
          <p:cNvPr id="16" name="Imagen 15">
            <a:extLst>
              <a:ext uri="{FF2B5EF4-FFF2-40B4-BE49-F238E27FC236}">
                <a16:creationId xmlns:a16="http://schemas.microsoft.com/office/drawing/2014/main" id="{17750170-DB65-B842-A746-34C76A255B25}"/>
              </a:ext>
            </a:extLst>
          </p:cNvPr>
          <p:cNvPicPr>
            <a:picLocks noChangeAspect="1"/>
          </p:cNvPicPr>
          <p:nvPr/>
        </p:nvPicPr>
        <p:blipFill>
          <a:blip r:embed="rId3"/>
          <a:stretch>
            <a:fillRect/>
          </a:stretch>
        </p:blipFill>
        <p:spPr>
          <a:xfrm>
            <a:off x="351704" y="419752"/>
            <a:ext cx="1025312" cy="389788"/>
          </a:xfrm>
          <a:prstGeom prst="rect">
            <a:avLst/>
          </a:prstGeom>
        </p:spPr>
      </p:pic>
      <p:pic>
        <p:nvPicPr>
          <p:cNvPr id="22" name="Imagen 21">
            <a:extLst>
              <a:ext uri="{FF2B5EF4-FFF2-40B4-BE49-F238E27FC236}">
                <a16:creationId xmlns:a16="http://schemas.microsoft.com/office/drawing/2014/main" id="{1BAE883D-F183-0643-8F46-BCF94EE10E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1623" y="1168204"/>
            <a:ext cx="1341181" cy="1152813"/>
          </a:xfrm>
          <a:prstGeom prst="rect">
            <a:avLst/>
          </a:prstGeom>
        </p:spPr>
      </p:pic>
      <p:sp>
        <p:nvSpPr>
          <p:cNvPr id="51" name="TextBox 18">
            <a:extLst>
              <a:ext uri="{FF2B5EF4-FFF2-40B4-BE49-F238E27FC236}">
                <a16:creationId xmlns:a16="http://schemas.microsoft.com/office/drawing/2014/main" id="{36872004-09A0-274C-891C-F62508DD1464}"/>
              </a:ext>
            </a:extLst>
          </p:cNvPr>
          <p:cNvSpPr txBox="1"/>
          <p:nvPr/>
        </p:nvSpPr>
        <p:spPr>
          <a:xfrm>
            <a:off x="5357796" y="1253591"/>
            <a:ext cx="3164252" cy="117724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Principales</a:t>
            </a:r>
          </a:p>
          <a:p>
            <a:pPr>
              <a:defRPr sz="9600" b="1">
                <a:latin typeface="Roboto Black"/>
                <a:ea typeface="Roboto Black"/>
                <a:cs typeface="Roboto Black"/>
                <a:sym typeface="Roboto Black"/>
              </a:defRPr>
            </a:pPr>
            <a:r>
              <a:rPr lang="es-ES" sz="3600" dirty="0">
                <a:latin typeface="Helvetica" pitchFamily="2" charset="0"/>
              </a:rPr>
              <a:t>Resultados</a:t>
            </a:r>
            <a:endParaRPr sz="3600" dirty="0">
              <a:latin typeface="Helvetica" pitchFamily="2" charset="0"/>
            </a:endParaRPr>
          </a:p>
        </p:txBody>
      </p:sp>
      <p:sp>
        <p:nvSpPr>
          <p:cNvPr id="52" name="TextBox 14">
            <a:extLst>
              <a:ext uri="{FF2B5EF4-FFF2-40B4-BE49-F238E27FC236}">
                <a16:creationId xmlns:a16="http://schemas.microsoft.com/office/drawing/2014/main" id="{FF1C7BF1-0F92-0245-B856-3FE2799BF169}"/>
              </a:ext>
            </a:extLst>
          </p:cNvPr>
          <p:cNvSpPr txBox="1"/>
          <p:nvPr/>
        </p:nvSpPr>
        <p:spPr>
          <a:xfrm>
            <a:off x="5404297" y="2368744"/>
            <a:ext cx="2708215" cy="500137"/>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rPr>
              <a:t>Hábitos de juego y variables psicosociales</a:t>
            </a:r>
            <a:endParaRPr sz="1400" b="1" dirty="0">
              <a:solidFill>
                <a:srgbClr val="00AAC6"/>
              </a:solidFill>
              <a:latin typeface="Helvetica" pitchFamily="2" charset="0"/>
            </a:endParaRPr>
          </a:p>
        </p:txBody>
      </p:sp>
      <p:sp>
        <p:nvSpPr>
          <p:cNvPr id="54" name="TextBox 9">
            <a:extLst>
              <a:ext uri="{FF2B5EF4-FFF2-40B4-BE49-F238E27FC236}">
                <a16:creationId xmlns:a16="http://schemas.microsoft.com/office/drawing/2014/main" id="{11131E7A-6B3C-8444-B5CB-36AFE808CBFF}"/>
              </a:ext>
            </a:extLst>
          </p:cNvPr>
          <p:cNvSpPr txBox="1"/>
          <p:nvPr/>
        </p:nvSpPr>
        <p:spPr>
          <a:xfrm>
            <a:off x="5397573" y="2927760"/>
            <a:ext cx="3200945" cy="131574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nchor="ctr">
            <a:spAutoFit/>
          </a:bodyPr>
          <a:lstStyle/>
          <a:p>
            <a:r>
              <a:rPr lang="es-MX" sz="900" dirty="0"/>
              <a:t>Del mismo modo, para las variables psicosociales, se compararon dos grupos de la población:</a:t>
            </a:r>
          </a:p>
          <a:p>
            <a:endParaRPr lang="es-MX" sz="900" dirty="0">
              <a:latin typeface="Helvetica" pitchFamily="2" charset="0"/>
            </a:endParaRPr>
          </a:p>
          <a:p>
            <a:pPr marL="514350" indent="-514350">
              <a:buFont typeface="+mj-lt"/>
              <a:buAutoNum type="arabicPeriod"/>
            </a:pPr>
            <a:r>
              <a:rPr lang="es-MX" sz="900" b="1" dirty="0">
                <a:solidFill>
                  <a:srgbClr val="00AAC6"/>
                </a:solidFill>
                <a:latin typeface="Helvetica" pitchFamily="2" charset="0"/>
              </a:rPr>
              <a:t>Población de “bajo riesgo”</a:t>
            </a:r>
          </a:p>
          <a:p>
            <a:pPr marL="514350" indent="-514350">
              <a:buFont typeface="+mj-lt"/>
              <a:buAutoNum type="arabicPeriod"/>
            </a:pPr>
            <a:endParaRPr lang="es-MX" sz="900" b="1" dirty="0">
              <a:latin typeface="Helvetica" pitchFamily="2" charset="0"/>
            </a:endParaRPr>
          </a:p>
          <a:p>
            <a:pPr marL="514350" indent="-514350">
              <a:buFont typeface="+mj-lt"/>
              <a:buAutoNum type="arabicPeriod"/>
            </a:pPr>
            <a:r>
              <a:rPr lang="es-MX" sz="900" b="1" dirty="0">
                <a:solidFill>
                  <a:srgbClr val="00AAC6"/>
                </a:solidFill>
                <a:latin typeface="Helvetica" pitchFamily="2" charset="0"/>
              </a:rPr>
              <a:t>Población “en riesgo”, </a:t>
            </a:r>
            <a:r>
              <a:rPr lang="es-MX" sz="900" dirty="0">
                <a:latin typeface="Helvetica" pitchFamily="2" charset="0"/>
              </a:rPr>
              <a:t>la cual incluyó a las categorías “jugador de riesgo”, “jugador problemático” y jugador patológico”.</a:t>
            </a:r>
            <a:endParaRPr lang="es-MX" sz="900" b="1" dirty="0">
              <a:latin typeface="Helvetica" pitchFamily="2" charset="0"/>
            </a:endParaRPr>
          </a:p>
          <a:p>
            <a:endParaRPr lang="es-CL" sz="900" dirty="0">
              <a:latin typeface="Helvetica" pitchFamily="2" charset="0"/>
            </a:endParaRPr>
          </a:p>
        </p:txBody>
      </p:sp>
      <p:sp>
        <p:nvSpPr>
          <p:cNvPr id="55" name="Shape 2720">
            <a:extLst>
              <a:ext uri="{FF2B5EF4-FFF2-40B4-BE49-F238E27FC236}">
                <a16:creationId xmlns:a16="http://schemas.microsoft.com/office/drawing/2014/main" id="{2B70CBFF-47EE-B942-819B-742E9AE503AB}"/>
              </a:ext>
            </a:extLst>
          </p:cNvPr>
          <p:cNvSpPr/>
          <p:nvPr/>
        </p:nvSpPr>
        <p:spPr>
          <a:xfrm>
            <a:off x="5182190" y="2970738"/>
            <a:ext cx="208659" cy="209069"/>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rgbClr val="00AAC6"/>
          </a:solidFill>
          <a:ln w="12700">
            <a:miter lim="400000"/>
          </a:ln>
        </p:spPr>
        <p:txBody>
          <a:bodyPr tIns="34290" bIns="34290" anchor="ctr"/>
          <a:lstStyle/>
          <a:p>
            <a:pPr defTabSz="171399">
              <a:defRPr sz="3000">
                <a:solidFill>
                  <a:srgbClr val="FFFFFF"/>
                </a:solidFill>
                <a:effectLst>
                  <a:outerShdw blurRad="38100" dist="12700" dir="5400000" rotWithShape="0">
                    <a:srgbClr val="000000">
                      <a:alpha val="50000"/>
                    </a:srgbClr>
                  </a:outerShdw>
                </a:effectLst>
                <a:latin typeface="+mj-lt"/>
                <a:ea typeface="+mj-ea"/>
                <a:cs typeface="+mj-cs"/>
                <a:sym typeface="Helvetica"/>
              </a:defRPr>
            </a:pPr>
            <a:endParaRPr sz="1125" dirty="0">
              <a:highlight>
                <a:srgbClr val="00AAC6"/>
              </a:highlight>
              <a:latin typeface="Helvetica" pitchFamily="2" charset="0"/>
            </a:endParaRPr>
          </a:p>
        </p:txBody>
      </p:sp>
    </p:spTree>
    <p:extLst>
      <p:ext uri="{BB962C8B-B14F-4D97-AF65-F5344CB8AC3E}">
        <p14:creationId xmlns:p14="http://schemas.microsoft.com/office/powerpoint/2010/main" val="205816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51"/>
                                        </p:tgtEl>
                                        <p:attrNameLst>
                                          <p:attrName>style.visibility</p:attrName>
                                        </p:attrNameLst>
                                      </p:cBhvr>
                                      <p:to>
                                        <p:strVal val="visible"/>
                                      </p:to>
                                    </p:set>
                                    <p:anim calcmode="lin" valueType="num">
                                      <p:cBhvr>
                                        <p:cTn id="7" dur="500" fill="hold"/>
                                        <p:tgtEl>
                                          <p:spTgt spid="51"/>
                                        </p:tgtEl>
                                        <p:attrNameLst>
                                          <p:attrName>ppt_x</p:attrName>
                                        </p:attrNameLst>
                                      </p:cBhvr>
                                      <p:tavLst>
                                        <p:tav tm="0">
                                          <p:val>
                                            <p:strVal val="0-#ppt_w/2"/>
                                          </p:val>
                                        </p:tav>
                                        <p:tav tm="100000">
                                          <p:val>
                                            <p:strVal val="#ppt_x"/>
                                          </p:val>
                                        </p:tav>
                                      </p:tavLst>
                                    </p:anim>
                                    <p:anim calcmode="lin" valueType="num">
                                      <p:cBhvr>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52"/>
                                        </p:tgtEl>
                                        <p:attrNameLst>
                                          <p:attrName>style.visibility</p:attrName>
                                        </p:attrNameLst>
                                      </p:cBhvr>
                                      <p:to>
                                        <p:strVal val="visible"/>
                                      </p:to>
                                    </p:set>
                                    <p:anim calcmode="lin" valueType="num">
                                      <p:cBhvr>
                                        <p:cTn id="12" dur="500" fill="hold"/>
                                        <p:tgtEl>
                                          <p:spTgt spid="52"/>
                                        </p:tgtEl>
                                        <p:attrNameLst>
                                          <p:attrName>ppt_x</p:attrName>
                                        </p:attrNameLst>
                                      </p:cBhvr>
                                      <p:tavLst>
                                        <p:tav tm="0">
                                          <p:val>
                                            <p:strVal val="0-#ppt_w/2"/>
                                          </p:val>
                                        </p:tav>
                                        <p:tav tm="100000">
                                          <p:val>
                                            <p:strVal val="#ppt_x"/>
                                          </p:val>
                                        </p:tav>
                                      </p:tavLst>
                                    </p:anim>
                                    <p:anim calcmode="lin" valueType="num">
                                      <p:cBhvr>
                                        <p:cTn id="13" dur="500" fill="hold"/>
                                        <p:tgtEl>
                                          <p:spTgt spid="52"/>
                                        </p:tgtEl>
                                        <p:attrNameLst>
                                          <p:attrName>ppt_y</p:attrName>
                                        </p:attrNameLst>
                                      </p:cBhvr>
                                      <p:tavLst>
                                        <p:tav tm="0">
                                          <p:val>
                                            <p:strVal val="#ppt_y"/>
                                          </p:val>
                                        </p:tav>
                                        <p:tav tm="100000">
                                          <p:val>
                                            <p:strVal val="#ppt_y"/>
                                          </p:val>
                                        </p:tav>
                                      </p:tavLst>
                                    </p:anim>
                                  </p:childTnLst>
                                </p:cTn>
                              </p:par>
                              <p:par>
                                <p:cTn id="14" presetID="2" presetClass="entr" presetSubtype="4" fill="hold" grpId="0" nodeType="withEffect">
                                  <p:stCondLst>
                                    <p:cond delay="0"/>
                                  </p:stCondLst>
                                  <p:iterate>
                                    <p:tmAbs val="0"/>
                                  </p:iterate>
                                  <p:childTnLst>
                                    <p:set>
                                      <p:cBhvr>
                                        <p:cTn id="15" fill="hold"/>
                                        <p:tgtEl>
                                          <p:spTgt spid="54"/>
                                        </p:tgtEl>
                                        <p:attrNameLst>
                                          <p:attrName>style.visibility</p:attrName>
                                        </p:attrNameLst>
                                      </p:cBhvr>
                                      <p:to>
                                        <p:strVal val="visible"/>
                                      </p:to>
                                    </p:set>
                                    <p:anim calcmode="lin" valueType="num">
                                      <p:cBhvr>
                                        <p:cTn id="16" dur="500" fill="hold"/>
                                        <p:tgtEl>
                                          <p:spTgt spid="54"/>
                                        </p:tgtEl>
                                        <p:attrNameLst>
                                          <p:attrName>ppt_x</p:attrName>
                                        </p:attrNameLst>
                                      </p:cBhvr>
                                      <p:tavLst>
                                        <p:tav tm="0">
                                          <p:val>
                                            <p:strVal val="#ppt_x"/>
                                          </p:val>
                                        </p:tav>
                                        <p:tav tm="100000">
                                          <p:val>
                                            <p:strVal val="#ppt_x"/>
                                          </p:val>
                                        </p:tav>
                                      </p:tavLst>
                                    </p:anim>
                                    <p:anim calcmode="lin" valueType="num">
                                      <p:cBhvr>
                                        <p:cTn id="17" dur="500" fill="hold"/>
                                        <p:tgtEl>
                                          <p:spTgt spid="5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iterate>
                                    <p:tmAbs val="0"/>
                                  </p:iterate>
                                  <p:childTnLst>
                                    <p:set>
                                      <p:cBhvr>
                                        <p:cTn id="19" fill="hold"/>
                                        <p:tgtEl>
                                          <p:spTgt spid="55"/>
                                        </p:tgtEl>
                                        <p:attrNameLst>
                                          <p:attrName>style.visibility</p:attrName>
                                        </p:attrNameLst>
                                      </p:cBhvr>
                                      <p:to>
                                        <p:strVal val="visible"/>
                                      </p:to>
                                    </p:set>
                                    <p:anim calcmode="lin" valueType="num">
                                      <p:cBhvr>
                                        <p:cTn id="20" dur="500" fill="hold"/>
                                        <p:tgtEl>
                                          <p:spTgt spid="55"/>
                                        </p:tgtEl>
                                        <p:attrNameLst>
                                          <p:attrName>ppt_x</p:attrName>
                                        </p:attrNameLst>
                                      </p:cBhvr>
                                      <p:tavLst>
                                        <p:tav tm="0">
                                          <p:val>
                                            <p:strVal val="#ppt_x"/>
                                          </p:val>
                                        </p:tav>
                                        <p:tav tm="100000">
                                          <p:val>
                                            <p:strVal val="#ppt_x"/>
                                          </p:val>
                                        </p:tav>
                                      </p:tavLst>
                                    </p:anim>
                                    <p:anim calcmode="lin" valueType="num">
                                      <p:cBhvr>
                                        <p:cTn id="21"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advAuto="0"/>
      <p:bldP spid="52" grpId="0" animBg="1" advAuto="0"/>
      <p:bldP spid="54" grpId="0" animBg="1" advAuto="0"/>
      <p:bldP spid="55" grpId="0"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17">
            <a:extLst>
              <a:ext uri="{FF2B5EF4-FFF2-40B4-BE49-F238E27FC236}">
                <a16:creationId xmlns:a16="http://schemas.microsoft.com/office/drawing/2014/main" id="{6812A2E4-C1A8-6847-9738-8D06B17F4953}"/>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28" name="Imagen 27">
            <a:extLst>
              <a:ext uri="{FF2B5EF4-FFF2-40B4-BE49-F238E27FC236}">
                <a16:creationId xmlns:a16="http://schemas.microsoft.com/office/drawing/2014/main" id="{CFD51115-B92D-C24F-94AA-AEA4509BBB9E}"/>
              </a:ext>
            </a:extLst>
          </p:cNvPr>
          <p:cNvPicPr>
            <a:picLocks noChangeAspect="1"/>
          </p:cNvPicPr>
          <p:nvPr/>
        </p:nvPicPr>
        <p:blipFill>
          <a:blip r:embed="rId2"/>
          <a:stretch>
            <a:fillRect/>
          </a:stretch>
        </p:blipFill>
        <p:spPr>
          <a:xfrm>
            <a:off x="7724833" y="495759"/>
            <a:ext cx="1025312" cy="389788"/>
          </a:xfrm>
          <a:prstGeom prst="rect">
            <a:avLst/>
          </a:prstGeom>
        </p:spPr>
      </p:pic>
      <p:sp>
        <p:nvSpPr>
          <p:cNvPr id="29" name="TextBox 18">
            <a:extLst>
              <a:ext uri="{FF2B5EF4-FFF2-40B4-BE49-F238E27FC236}">
                <a16:creationId xmlns:a16="http://schemas.microsoft.com/office/drawing/2014/main" id="{898DF760-B7AC-EB42-8C7E-73256A8D20FC}"/>
              </a:ext>
            </a:extLst>
          </p:cNvPr>
          <p:cNvSpPr txBox="1"/>
          <p:nvPr/>
        </p:nvSpPr>
        <p:spPr>
          <a:xfrm>
            <a:off x="789441" y="1388701"/>
            <a:ext cx="5963488"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Bienestar Subjetivo</a:t>
            </a:r>
            <a:endParaRPr sz="3600" dirty="0">
              <a:latin typeface="Helvetica" pitchFamily="2" charset="0"/>
            </a:endParaRPr>
          </a:p>
        </p:txBody>
      </p:sp>
      <p:sp>
        <p:nvSpPr>
          <p:cNvPr id="30" name="TextBox 14">
            <a:extLst>
              <a:ext uri="{FF2B5EF4-FFF2-40B4-BE49-F238E27FC236}">
                <a16:creationId xmlns:a16="http://schemas.microsoft.com/office/drawing/2014/main" id="{83BCCD82-F626-DD4A-B9A9-9A8764FB2664}"/>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sym typeface="Helvetica"/>
              </a:rPr>
              <a:t>Hábitos de juego y variables psicosociales</a:t>
            </a:r>
          </a:p>
        </p:txBody>
      </p:sp>
      <p:pic>
        <p:nvPicPr>
          <p:cNvPr id="31" name="Imagen 30">
            <a:extLst>
              <a:ext uri="{FF2B5EF4-FFF2-40B4-BE49-F238E27FC236}">
                <a16:creationId xmlns:a16="http://schemas.microsoft.com/office/drawing/2014/main" id="{C0A65C26-6ADA-1848-9E41-962FB90BC9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sp>
        <p:nvSpPr>
          <p:cNvPr id="32" name="Rectángulo 31">
            <a:extLst>
              <a:ext uri="{FF2B5EF4-FFF2-40B4-BE49-F238E27FC236}">
                <a16:creationId xmlns:a16="http://schemas.microsoft.com/office/drawing/2014/main" id="{FCB44C16-5495-9E4A-9933-BB3907832DEC}"/>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sp>
        <p:nvSpPr>
          <p:cNvPr id="4" name="CuadroTexto 3">
            <a:extLst>
              <a:ext uri="{FF2B5EF4-FFF2-40B4-BE49-F238E27FC236}">
                <a16:creationId xmlns:a16="http://schemas.microsoft.com/office/drawing/2014/main" id="{39C899B1-5F98-3A4B-B9B7-727A71B871B5}"/>
              </a:ext>
            </a:extLst>
          </p:cNvPr>
          <p:cNvSpPr txBox="1"/>
          <p:nvPr/>
        </p:nvSpPr>
        <p:spPr>
          <a:xfrm>
            <a:off x="4511488" y="5311588"/>
            <a:ext cx="184731" cy="369332"/>
          </a:xfrm>
          <a:prstGeom prst="rect">
            <a:avLst/>
          </a:prstGeom>
          <a:noFill/>
        </p:spPr>
        <p:txBody>
          <a:bodyPr wrap="none" rtlCol="0">
            <a:spAutoFit/>
          </a:bodyPr>
          <a:lstStyle/>
          <a:p>
            <a:endParaRPr lang="es-CL" dirty="0"/>
          </a:p>
        </p:txBody>
      </p:sp>
      <p:sp>
        <p:nvSpPr>
          <p:cNvPr id="21" name="Rectángulo 20">
            <a:extLst>
              <a:ext uri="{FF2B5EF4-FFF2-40B4-BE49-F238E27FC236}">
                <a16:creationId xmlns:a16="http://schemas.microsoft.com/office/drawing/2014/main" id="{B5935111-542D-784A-AE14-C93DDC4BE3F4}"/>
              </a:ext>
            </a:extLst>
          </p:cNvPr>
          <p:cNvSpPr/>
          <p:nvPr/>
        </p:nvSpPr>
        <p:spPr>
          <a:xfrm>
            <a:off x="828472" y="2304697"/>
            <a:ext cx="7503530" cy="553998"/>
          </a:xfrm>
          <a:prstGeom prst="rect">
            <a:avLst/>
          </a:prstGeom>
        </p:spPr>
        <p:txBody>
          <a:bodyPr wrap="square">
            <a:spAutoFit/>
          </a:bodyPr>
          <a:lstStyle/>
          <a:p>
            <a:r>
              <a:rPr lang="es-ES_tradnl" sz="1000" dirty="0">
                <a:latin typeface="Helvetica" pitchFamily="2" charset="0"/>
              </a:rPr>
              <a:t>En esta escala, el promedio de las personas en la categoría de “Bajo riesgo” es de 7,78 (DT=1,43). El promedio de las personas en la categoría “En riesgo” es de 7,01 (DT=1,98). Esta diferencia en los promedios es estadísticamente significativa, con un nivel de confianza del 95%, es decir, </a:t>
            </a:r>
            <a:r>
              <a:rPr lang="es-ES_tradnl" sz="1000" b="1" dirty="0">
                <a:latin typeface="Helvetica" pitchFamily="2" charset="0"/>
              </a:rPr>
              <a:t>es una diferencia no atribuible al azar</a:t>
            </a:r>
            <a:r>
              <a:rPr lang="es-ES_tradnl" sz="1000" dirty="0">
                <a:latin typeface="Helvetica" pitchFamily="2" charset="0"/>
              </a:rPr>
              <a:t>.</a:t>
            </a:r>
            <a:endParaRPr lang="es-CL" sz="1000" dirty="0">
              <a:latin typeface="Helvetica" pitchFamily="2" charset="0"/>
            </a:endParaRPr>
          </a:p>
        </p:txBody>
      </p:sp>
      <p:graphicFrame>
        <p:nvGraphicFramePr>
          <p:cNvPr id="23" name="Gráfico 53">
            <a:extLst>
              <a:ext uri="{FF2B5EF4-FFF2-40B4-BE49-F238E27FC236}">
                <a16:creationId xmlns:a16="http://schemas.microsoft.com/office/drawing/2014/main" id="{BE6D0128-E782-C94F-AE31-3C2758DC8471}"/>
              </a:ext>
            </a:extLst>
          </p:cNvPr>
          <p:cNvGraphicFramePr/>
          <p:nvPr>
            <p:extLst>
              <p:ext uri="{D42A27DB-BD31-4B8C-83A1-F6EECF244321}">
                <p14:modId xmlns:p14="http://schemas.microsoft.com/office/powerpoint/2010/main" val="622770918"/>
              </p:ext>
            </p:extLst>
          </p:nvPr>
        </p:nvGraphicFramePr>
        <p:xfrm>
          <a:off x="717781" y="2843779"/>
          <a:ext cx="7819953" cy="182906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3072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13A7B41D-2A21-B047-B3C3-A5F1A6DBB22E}"/>
              </a:ext>
            </a:extLst>
          </p:cNvPr>
          <p:cNvSpPr txBox="1"/>
          <p:nvPr/>
        </p:nvSpPr>
        <p:spPr>
          <a:xfrm>
            <a:off x="-5392" y="0"/>
            <a:ext cx="8158004"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CONTEX</a:t>
            </a:r>
            <a:endParaRPr sz="14925" dirty="0">
              <a:latin typeface="Helvetica" pitchFamily="2" charset="0"/>
            </a:endParaRPr>
          </a:p>
        </p:txBody>
      </p:sp>
      <p:sp>
        <p:nvSpPr>
          <p:cNvPr id="5" name="Freeform 15">
            <a:extLst>
              <a:ext uri="{FF2B5EF4-FFF2-40B4-BE49-F238E27FC236}">
                <a16:creationId xmlns:a16="http://schemas.microsoft.com/office/drawing/2014/main" id="{F5E9E786-7AF5-1840-B28B-7D53C0902CC1}"/>
              </a:ext>
            </a:extLst>
          </p:cNvPr>
          <p:cNvSpPr/>
          <p:nvPr/>
        </p:nvSpPr>
        <p:spPr>
          <a:xfrm>
            <a:off x="3906370" y="-94125"/>
            <a:ext cx="5237630" cy="52376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28" y="20488"/>
                </a:lnTo>
                <a:cubicBezTo>
                  <a:pt x="607" y="9076"/>
                  <a:pt x="10043" y="0"/>
                  <a:pt x="21600" y="0"/>
                </a:cubicBezTo>
                <a:close/>
              </a:path>
            </a:pathLst>
          </a:custGeom>
          <a:solidFill>
            <a:srgbClr val="FFFFFF"/>
          </a:solidFill>
          <a:ln w="25400">
            <a:miter lim="400000"/>
          </a:ln>
          <a:effectLst>
            <a:outerShdw blurRad="762000" dist="508000" dir="5400000" rotWithShape="0">
              <a:srgbClr val="000000">
                <a:alpha val="15000"/>
              </a:srgbClr>
            </a:outerShdw>
          </a:effectLst>
        </p:spPr>
        <p:txBody>
          <a:bodyPr tIns="34290" bIns="34290" anchor="ctr"/>
          <a:lstStyle/>
          <a:p>
            <a:pPr algn="ctr">
              <a:defRPr sz="2800">
                <a:solidFill>
                  <a:schemeClr val="accent1"/>
                </a:solidFill>
                <a:latin typeface="Roboto Light"/>
                <a:ea typeface="Roboto Light"/>
                <a:cs typeface="Roboto Light"/>
                <a:sym typeface="Roboto Light"/>
              </a:defRPr>
            </a:pPr>
            <a:endParaRPr sz="1050"/>
          </a:p>
        </p:txBody>
      </p:sp>
      <p:sp>
        <p:nvSpPr>
          <p:cNvPr id="8" name="TextBox 9">
            <a:extLst>
              <a:ext uri="{FF2B5EF4-FFF2-40B4-BE49-F238E27FC236}">
                <a16:creationId xmlns:a16="http://schemas.microsoft.com/office/drawing/2014/main" id="{D38A80ED-5586-B848-A2FE-3C6DE7E73ABA}"/>
              </a:ext>
            </a:extLst>
          </p:cNvPr>
          <p:cNvSpPr txBox="1"/>
          <p:nvPr/>
        </p:nvSpPr>
        <p:spPr>
          <a:xfrm>
            <a:off x="924872" y="2602240"/>
            <a:ext cx="2738235" cy="160813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nchor="ctr">
            <a:spAutoFit/>
          </a:bodyPr>
          <a:lstStyle/>
          <a:p>
            <a:pPr>
              <a:lnSpc>
                <a:spcPts val="975"/>
              </a:lnSpc>
              <a:defRPr sz="2400" b="1">
                <a:latin typeface="Roboto Black"/>
                <a:ea typeface="Roboto Black"/>
                <a:cs typeface="Roboto Black"/>
                <a:sym typeface="Roboto Black"/>
              </a:defRPr>
            </a:pPr>
            <a:r>
              <a:rPr lang="es-CL" sz="900" dirty="0">
                <a:latin typeface="Helvetica" pitchFamily="2" charset="0"/>
              </a:rPr>
              <a:t>La Corporación de Juego Responsable, en el marco del cumplimiento de sus objetivos, ha decidido avanzar en el desarrollo de instrumentos de medición para caracterizar los diferentes tipos de tendencias al juego en la población.</a:t>
            </a:r>
          </a:p>
          <a:p>
            <a:pPr>
              <a:lnSpc>
                <a:spcPts val="975"/>
              </a:lnSpc>
              <a:defRPr sz="2400" b="1">
                <a:latin typeface="Roboto Black"/>
                <a:ea typeface="Roboto Black"/>
                <a:cs typeface="Roboto Black"/>
                <a:sym typeface="Roboto Black"/>
              </a:defRPr>
            </a:pPr>
            <a:endParaRPr lang="es-CL" sz="900" dirty="0">
              <a:latin typeface="Helvetica" pitchFamily="2" charset="0"/>
            </a:endParaRPr>
          </a:p>
          <a:p>
            <a:pPr>
              <a:lnSpc>
                <a:spcPts val="975"/>
              </a:lnSpc>
              <a:defRPr sz="2400" b="1">
                <a:latin typeface="Roboto Black"/>
                <a:ea typeface="Roboto Black"/>
                <a:cs typeface="Roboto Black"/>
                <a:sym typeface="Roboto Black"/>
              </a:defRPr>
            </a:pPr>
            <a:endParaRPr lang="es-CL" sz="900" dirty="0">
              <a:latin typeface="Helvetica" pitchFamily="2" charset="0"/>
            </a:endParaRPr>
          </a:p>
          <a:p>
            <a:pPr>
              <a:lnSpc>
                <a:spcPts val="975"/>
              </a:lnSpc>
              <a:defRPr sz="2400" b="1">
                <a:latin typeface="Roboto Black"/>
                <a:ea typeface="Roboto Black"/>
                <a:cs typeface="Roboto Black"/>
                <a:sym typeface="Roboto Black"/>
              </a:defRPr>
            </a:pPr>
            <a:r>
              <a:rPr lang="es-CL" sz="900" dirty="0">
                <a:latin typeface="Helvetica" pitchFamily="2" charset="0"/>
              </a:rPr>
              <a:t>A la Encuesta Metropolitana sobre Conductas de Juego y Juego Patológico Versión 2015, se le suma la actual versión (2018), cuyos resultados son el motivo de esta presentación. </a:t>
            </a:r>
            <a:endParaRPr sz="900" dirty="0">
              <a:latin typeface="Helvetica" pitchFamily="2" charset="0"/>
            </a:endParaRPr>
          </a:p>
        </p:txBody>
      </p:sp>
      <p:sp>
        <p:nvSpPr>
          <p:cNvPr id="11" name="Shape 2720">
            <a:extLst>
              <a:ext uri="{FF2B5EF4-FFF2-40B4-BE49-F238E27FC236}">
                <a16:creationId xmlns:a16="http://schemas.microsoft.com/office/drawing/2014/main" id="{7772B1D2-FD73-524F-9E7D-1F708B7D4212}"/>
              </a:ext>
            </a:extLst>
          </p:cNvPr>
          <p:cNvSpPr/>
          <p:nvPr/>
        </p:nvSpPr>
        <p:spPr>
          <a:xfrm>
            <a:off x="619815" y="2645553"/>
            <a:ext cx="208659" cy="209069"/>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rgbClr val="00AAC6"/>
          </a:solidFill>
          <a:ln w="12700">
            <a:miter lim="400000"/>
          </a:ln>
        </p:spPr>
        <p:txBody>
          <a:bodyPr tIns="34290" bIns="34290" anchor="ctr"/>
          <a:lstStyle/>
          <a:p>
            <a:pPr defTabSz="171399">
              <a:defRPr sz="3000">
                <a:solidFill>
                  <a:srgbClr val="FFFFFF"/>
                </a:solidFill>
                <a:effectLst>
                  <a:outerShdw blurRad="38100" dist="12700" dir="5400000" rotWithShape="0">
                    <a:srgbClr val="000000">
                      <a:alpha val="50000"/>
                    </a:srgbClr>
                  </a:outerShdw>
                </a:effectLst>
                <a:latin typeface="+mj-lt"/>
                <a:ea typeface="+mj-ea"/>
                <a:cs typeface="+mj-cs"/>
                <a:sym typeface="Helvetica"/>
              </a:defRPr>
            </a:pPr>
            <a:endParaRPr sz="1125" dirty="0">
              <a:highlight>
                <a:srgbClr val="00AAC6"/>
              </a:highlight>
            </a:endParaRPr>
          </a:p>
        </p:txBody>
      </p:sp>
      <p:sp>
        <p:nvSpPr>
          <p:cNvPr id="12" name="Shape 2720">
            <a:extLst>
              <a:ext uri="{FF2B5EF4-FFF2-40B4-BE49-F238E27FC236}">
                <a16:creationId xmlns:a16="http://schemas.microsoft.com/office/drawing/2014/main" id="{89242BDA-4FE2-DC4C-B2FE-7136DE217C2E}"/>
              </a:ext>
            </a:extLst>
          </p:cNvPr>
          <p:cNvSpPr/>
          <p:nvPr/>
        </p:nvSpPr>
        <p:spPr>
          <a:xfrm>
            <a:off x="619815" y="3682431"/>
            <a:ext cx="208659" cy="209069"/>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rgbClr val="00AAC6"/>
          </a:solidFill>
          <a:ln w="12700">
            <a:miter lim="400000"/>
          </a:ln>
        </p:spPr>
        <p:txBody>
          <a:bodyPr tIns="34290" bIns="34290" anchor="ctr"/>
          <a:lstStyle/>
          <a:p>
            <a:pPr defTabSz="171399">
              <a:defRPr sz="3000">
                <a:solidFill>
                  <a:srgbClr val="FFFFFF"/>
                </a:solidFill>
                <a:effectLst>
                  <a:outerShdw blurRad="38100" dist="12700" dir="5400000" rotWithShape="0">
                    <a:srgbClr val="000000">
                      <a:alpha val="50000"/>
                    </a:srgbClr>
                  </a:outerShdw>
                </a:effectLst>
                <a:latin typeface="+mj-lt"/>
                <a:ea typeface="+mj-ea"/>
                <a:cs typeface="+mj-cs"/>
                <a:sym typeface="Helvetica"/>
              </a:defRPr>
            </a:pPr>
            <a:endParaRPr sz="1125"/>
          </a:p>
        </p:txBody>
      </p:sp>
      <p:sp>
        <p:nvSpPr>
          <p:cNvPr id="14" name="TextBox 18">
            <a:extLst>
              <a:ext uri="{FF2B5EF4-FFF2-40B4-BE49-F238E27FC236}">
                <a16:creationId xmlns:a16="http://schemas.microsoft.com/office/drawing/2014/main" id="{413235F8-127A-1C41-9968-A44CC20EAD6F}"/>
              </a:ext>
            </a:extLst>
          </p:cNvPr>
          <p:cNvSpPr txBox="1"/>
          <p:nvPr/>
        </p:nvSpPr>
        <p:spPr>
          <a:xfrm>
            <a:off x="828473" y="1253591"/>
            <a:ext cx="3164252"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Contexto</a:t>
            </a:r>
            <a:endParaRPr sz="3600" dirty="0">
              <a:latin typeface="Helvetica" pitchFamily="2" charset="0"/>
            </a:endParaRPr>
          </a:p>
        </p:txBody>
      </p:sp>
      <p:pic>
        <p:nvPicPr>
          <p:cNvPr id="15" name="Picture Placeholder 2" descr="Picture Placeholder 2">
            <a:extLst>
              <a:ext uri="{FF2B5EF4-FFF2-40B4-BE49-F238E27FC236}">
                <a16:creationId xmlns:a16="http://schemas.microsoft.com/office/drawing/2014/main" id="{7CC0038D-FB5E-6D4B-97F2-E470B67D920F}"/>
              </a:ext>
            </a:extLst>
          </p:cNvPr>
          <p:cNvPicPr>
            <a:picLocks noChangeAspect="1"/>
          </p:cNvPicPr>
          <p:nvPr/>
        </p:nvPicPr>
        <p:blipFill>
          <a:blip r:embed="rId2"/>
          <a:srcRect/>
          <a:stretch>
            <a:fillRect/>
          </a:stretch>
        </p:blipFill>
        <p:spPr>
          <a:xfrm>
            <a:off x="4183381" y="182879"/>
            <a:ext cx="4960590" cy="496059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671" y="0"/>
                  <a:pt x="0" y="9671"/>
                  <a:pt x="0" y="21600"/>
                </a:cubicBezTo>
                <a:lnTo>
                  <a:pt x="11163" y="21600"/>
                </a:lnTo>
                <a:cubicBezTo>
                  <a:pt x="11163" y="15835"/>
                  <a:pt x="15835" y="11163"/>
                  <a:pt x="21600" y="11163"/>
                </a:cubicBezTo>
                <a:lnTo>
                  <a:pt x="21600" y="0"/>
                </a:lnTo>
                <a:close/>
              </a:path>
            </a:pathLst>
          </a:custGeom>
        </p:spPr>
      </p:pic>
      <p:pic>
        <p:nvPicPr>
          <p:cNvPr id="22" name="Imagen 21">
            <a:extLst>
              <a:ext uri="{FF2B5EF4-FFF2-40B4-BE49-F238E27FC236}">
                <a16:creationId xmlns:a16="http://schemas.microsoft.com/office/drawing/2014/main" id="{FBC0FD85-924E-7548-A3BC-3B91B6481E9E}"/>
              </a:ext>
            </a:extLst>
          </p:cNvPr>
          <p:cNvPicPr>
            <a:picLocks noChangeAspect="1"/>
          </p:cNvPicPr>
          <p:nvPr/>
        </p:nvPicPr>
        <p:blipFill>
          <a:blip r:embed="rId3"/>
          <a:stretch>
            <a:fillRect/>
          </a:stretch>
        </p:blipFill>
        <p:spPr>
          <a:xfrm>
            <a:off x="7707529" y="4213952"/>
            <a:ext cx="1025312" cy="389788"/>
          </a:xfrm>
          <a:prstGeom prst="rect">
            <a:avLst/>
          </a:prstGeom>
        </p:spPr>
      </p:pic>
      <p:pic>
        <p:nvPicPr>
          <p:cNvPr id="17" name="Imagen 16">
            <a:extLst>
              <a:ext uri="{FF2B5EF4-FFF2-40B4-BE49-F238E27FC236}">
                <a16:creationId xmlns:a16="http://schemas.microsoft.com/office/drawing/2014/main" id="{6AD47057-1561-1049-94BE-2377FAE091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sp>
        <p:nvSpPr>
          <p:cNvPr id="20" name="TextBox 14">
            <a:extLst>
              <a:ext uri="{FF2B5EF4-FFF2-40B4-BE49-F238E27FC236}">
                <a16:creationId xmlns:a16="http://schemas.microsoft.com/office/drawing/2014/main" id="{E10EEF2E-281B-3941-A6ED-94D4D09F8F08}"/>
              </a:ext>
            </a:extLst>
          </p:cNvPr>
          <p:cNvSpPr txBox="1"/>
          <p:nvPr/>
        </p:nvSpPr>
        <p:spPr>
          <a:xfrm>
            <a:off x="861526" y="1772964"/>
            <a:ext cx="2924313"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rPr>
              <a:t>Encuesta de Hábitos de Juego</a:t>
            </a:r>
            <a:endParaRPr sz="1400" b="1" dirty="0">
              <a:solidFill>
                <a:srgbClr val="00AAC6"/>
              </a:solidFill>
              <a:latin typeface="Helvetica" pitchFamily="2" charset="0"/>
            </a:endParaRPr>
          </a:p>
        </p:txBody>
      </p:sp>
    </p:spTree>
    <p:extLst>
      <p:ext uri="{BB962C8B-B14F-4D97-AF65-F5344CB8AC3E}">
        <p14:creationId xmlns:p14="http://schemas.microsoft.com/office/powerpoint/2010/main" val="251168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0-#ppt_w/2"/>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0"/>
                                        </p:tgtEl>
                                        <p:attrNameLst>
                                          <p:attrName>style.visibility</p:attrName>
                                        </p:attrNameLst>
                                      </p:cBhvr>
                                      <p:to>
                                        <p:strVal val="visible"/>
                                      </p:to>
                                    </p:set>
                                    <p:anim calcmode="lin" valueType="num">
                                      <p:cBhvr>
                                        <p:cTn id="12" dur="500" fill="hold"/>
                                        <p:tgtEl>
                                          <p:spTgt spid="20"/>
                                        </p:tgtEl>
                                        <p:attrNameLst>
                                          <p:attrName>ppt_x</p:attrName>
                                        </p:attrNameLst>
                                      </p:cBhvr>
                                      <p:tavLst>
                                        <p:tav tm="0">
                                          <p:val>
                                            <p:strVal val="0-#ppt_w/2"/>
                                          </p:val>
                                        </p:tav>
                                        <p:tav tm="100000">
                                          <p:val>
                                            <p:strVal val="#ppt_x"/>
                                          </p:val>
                                        </p:tav>
                                      </p:tavLst>
                                    </p:anim>
                                    <p:anim calcmode="lin" valueType="num">
                                      <p:cBhvr>
                                        <p:cTn id="13" dur="500" fill="hold"/>
                                        <p:tgtEl>
                                          <p:spTgt spid="20"/>
                                        </p:tgtEl>
                                        <p:attrNameLst>
                                          <p:attrName>ppt_y</p:attrName>
                                        </p:attrNameLst>
                                      </p:cBhvr>
                                      <p:tavLst>
                                        <p:tav tm="0">
                                          <p:val>
                                            <p:strVal val="#ppt_y"/>
                                          </p:val>
                                        </p:tav>
                                        <p:tav tm="100000">
                                          <p:val>
                                            <p:strVal val="#ppt_y"/>
                                          </p:val>
                                        </p:tav>
                                      </p:tavLst>
                                    </p:anim>
                                  </p:childTnLst>
                                </p:cTn>
                              </p:par>
                              <p:par>
                                <p:cTn id="14" presetID="2" presetClass="entr" presetSubtype="4" fill="hold" grpId="0" nodeType="withEffect">
                                  <p:stCondLst>
                                    <p:cond delay="0"/>
                                  </p:stCondLst>
                                  <p:iterate>
                                    <p:tmAbs val="0"/>
                                  </p:iterate>
                                  <p:childTnLst>
                                    <p:set>
                                      <p:cBhvr>
                                        <p:cTn id="15" fill="hold"/>
                                        <p:tgtEl>
                                          <p:spTgt spid="8"/>
                                        </p:tgtEl>
                                        <p:attrNameLst>
                                          <p:attrName>style.visibility</p:attrName>
                                        </p:attrNameLst>
                                      </p:cBhvr>
                                      <p:to>
                                        <p:strVal val="visible"/>
                                      </p:to>
                                    </p:set>
                                    <p:anim calcmode="lin" valueType="num">
                                      <p:cBhvr>
                                        <p:cTn id="16" dur="500" fill="hold"/>
                                        <p:tgtEl>
                                          <p:spTgt spid="8"/>
                                        </p:tgtEl>
                                        <p:attrNameLst>
                                          <p:attrName>ppt_x</p:attrName>
                                        </p:attrNameLst>
                                      </p:cBhvr>
                                      <p:tavLst>
                                        <p:tav tm="0">
                                          <p:val>
                                            <p:strVal val="#ppt_x"/>
                                          </p:val>
                                        </p:tav>
                                        <p:tav tm="100000">
                                          <p:val>
                                            <p:strVal val="#ppt_x"/>
                                          </p:val>
                                        </p:tav>
                                      </p:tavLst>
                                    </p:anim>
                                    <p:anim calcmode="lin" valueType="num">
                                      <p:cBhvr>
                                        <p:cTn id="17" dur="500" fill="hold"/>
                                        <p:tgtEl>
                                          <p:spTgt spid="8"/>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iterate>
                                    <p:tmAbs val="0"/>
                                  </p:iterate>
                                  <p:childTnLst>
                                    <p:set>
                                      <p:cBhvr>
                                        <p:cTn id="19" fill="hold"/>
                                        <p:tgtEl>
                                          <p:spTgt spid="11"/>
                                        </p:tgtEl>
                                        <p:attrNameLst>
                                          <p:attrName>style.visibility</p:attrName>
                                        </p:attrNameLst>
                                      </p:cBhvr>
                                      <p:to>
                                        <p:strVal val="visible"/>
                                      </p:to>
                                    </p:se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iterate>
                                    <p:tmAbs val="0"/>
                                  </p:iterate>
                                  <p:childTnLst>
                                    <p:set>
                                      <p:cBhvr>
                                        <p:cTn id="23" fill="hold"/>
                                        <p:tgtEl>
                                          <p:spTgt spid="12"/>
                                        </p:tgtEl>
                                        <p:attrNameLst>
                                          <p:attrName>style.visibility</p:attrName>
                                        </p:attrNameLst>
                                      </p:cBhvr>
                                      <p:to>
                                        <p:strVal val="visible"/>
                                      </p:to>
                                    </p:set>
                                    <p:anim calcmode="lin" valueType="num">
                                      <p:cBhvr>
                                        <p:cTn id="24" dur="500" fill="hold"/>
                                        <p:tgtEl>
                                          <p:spTgt spid="12"/>
                                        </p:tgtEl>
                                        <p:attrNameLst>
                                          <p:attrName>ppt_x</p:attrName>
                                        </p:attrNameLst>
                                      </p:cBhvr>
                                      <p:tavLst>
                                        <p:tav tm="0">
                                          <p:val>
                                            <p:strVal val="#ppt_x"/>
                                          </p:val>
                                        </p:tav>
                                        <p:tav tm="100000">
                                          <p:val>
                                            <p:strVal val="#ppt_x"/>
                                          </p:val>
                                        </p:tav>
                                      </p:tavLst>
                                    </p:anim>
                                    <p:anim calcmode="lin" valueType="num">
                                      <p:cBhvr>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dvAuto="0"/>
      <p:bldP spid="11" grpId="0" animBg="1" advAuto="0"/>
      <p:bldP spid="12" grpId="0" animBg="1" advAuto="0"/>
      <p:bldP spid="14" grpId="0" animBg="1" advAuto="0"/>
      <p:bldP spid="20" grpId="0"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AF3D4598-7261-9E44-B6D8-A519A0D0AE78}"/>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5" name="Imagen 4">
            <a:extLst>
              <a:ext uri="{FF2B5EF4-FFF2-40B4-BE49-F238E27FC236}">
                <a16:creationId xmlns:a16="http://schemas.microsoft.com/office/drawing/2014/main" id="{B3F47910-5159-3C45-894A-1822FD0CDCC0}"/>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8" name="Imagen 7">
            <a:extLst>
              <a:ext uri="{FF2B5EF4-FFF2-40B4-BE49-F238E27FC236}">
                <a16:creationId xmlns:a16="http://schemas.microsoft.com/office/drawing/2014/main" id="{8141C990-9256-784E-A8C5-89CA9F8E12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sp>
        <p:nvSpPr>
          <p:cNvPr id="11" name="Rectángulo 10">
            <a:extLst>
              <a:ext uri="{FF2B5EF4-FFF2-40B4-BE49-F238E27FC236}">
                <a16:creationId xmlns:a16="http://schemas.microsoft.com/office/drawing/2014/main" id="{2960BC45-6A5B-C544-A5C5-26335153D027}"/>
              </a:ext>
            </a:extLst>
          </p:cNvPr>
          <p:cNvSpPr/>
          <p:nvPr/>
        </p:nvSpPr>
        <p:spPr>
          <a:xfrm>
            <a:off x="828472" y="2304697"/>
            <a:ext cx="7503530" cy="553998"/>
          </a:xfrm>
          <a:prstGeom prst="rect">
            <a:avLst/>
          </a:prstGeom>
        </p:spPr>
        <p:txBody>
          <a:bodyPr wrap="square">
            <a:spAutoFit/>
          </a:bodyPr>
          <a:lstStyle/>
          <a:p>
            <a:pPr algn="just"/>
            <a:r>
              <a:rPr lang="es-CL" sz="1000" dirty="0">
                <a:latin typeface="Helvetica" pitchFamily="2" charset="0"/>
              </a:rPr>
              <a:t>En el caso de las personas en “Bajo riesgo” el puntaje de Salud Mental es de 1,81 (DT=0,45) mientras que el de las personas “En riesgo” es de 1,88 (DT=0,49). </a:t>
            </a:r>
            <a:r>
              <a:rPr lang="es-ES_tradnl" sz="1000" dirty="0">
                <a:latin typeface="Helvetica" pitchFamily="2" charset="0"/>
              </a:rPr>
              <a:t>Esta diferencia en los promedios también es estadísticamente significativa, con un nivel de confianza del 95%, es decir, </a:t>
            </a:r>
            <a:r>
              <a:rPr lang="es-ES_tradnl" sz="1000" b="1" dirty="0">
                <a:latin typeface="Helvetica" pitchFamily="2" charset="0"/>
              </a:rPr>
              <a:t>es una diferencia no atribuible al azar. </a:t>
            </a:r>
            <a:endParaRPr lang="es-CL" sz="1000" b="1" dirty="0">
              <a:latin typeface="Helvetica" pitchFamily="2" charset="0"/>
            </a:endParaRPr>
          </a:p>
        </p:txBody>
      </p:sp>
      <p:graphicFrame>
        <p:nvGraphicFramePr>
          <p:cNvPr id="14" name="Gráfico 64">
            <a:extLst>
              <a:ext uri="{FF2B5EF4-FFF2-40B4-BE49-F238E27FC236}">
                <a16:creationId xmlns:a16="http://schemas.microsoft.com/office/drawing/2014/main" id="{4320F722-0363-2B46-BC09-43286AF72F57}"/>
              </a:ext>
            </a:extLst>
          </p:cNvPr>
          <p:cNvGraphicFramePr/>
          <p:nvPr>
            <p:extLst>
              <p:ext uri="{D42A27DB-BD31-4B8C-83A1-F6EECF244321}">
                <p14:modId xmlns:p14="http://schemas.microsoft.com/office/powerpoint/2010/main" val="1865458739"/>
              </p:ext>
            </p:extLst>
          </p:nvPr>
        </p:nvGraphicFramePr>
        <p:xfrm>
          <a:off x="691453" y="2858695"/>
          <a:ext cx="7868583" cy="1829061"/>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8">
            <a:extLst>
              <a:ext uri="{FF2B5EF4-FFF2-40B4-BE49-F238E27FC236}">
                <a16:creationId xmlns:a16="http://schemas.microsoft.com/office/drawing/2014/main" id="{9EE5C4DE-F6C0-2B47-9397-E5DBFE1E17AF}"/>
              </a:ext>
            </a:extLst>
          </p:cNvPr>
          <p:cNvSpPr txBox="1"/>
          <p:nvPr/>
        </p:nvSpPr>
        <p:spPr>
          <a:xfrm>
            <a:off x="789441" y="1388701"/>
            <a:ext cx="5963488"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Salud Mental</a:t>
            </a:r>
            <a:endParaRPr sz="3600" dirty="0">
              <a:latin typeface="Helvetica" pitchFamily="2" charset="0"/>
            </a:endParaRPr>
          </a:p>
        </p:txBody>
      </p:sp>
      <p:sp>
        <p:nvSpPr>
          <p:cNvPr id="17" name="TextBox 14">
            <a:extLst>
              <a:ext uri="{FF2B5EF4-FFF2-40B4-BE49-F238E27FC236}">
                <a16:creationId xmlns:a16="http://schemas.microsoft.com/office/drawing/2014/main" id="{58ACBE9B-2221-A944-AFDF-FE19A766F080}"/>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sym typeface="Helvetica"/>
              </a:rPr>
              <a:t>Hábitos de juego y variables psicosociales</a:t>
            </a:r>
          </a:p>
        </p:txBody>
      </p:sp>
      <p:sp>
        <p:nvSpPr>
          <p:cNvPr id="18" name="Rectángulo 17">
            <a:extLst>
              <a:ext uri="{FF2B5EF4-FFF2-40B4-BE49-F238E27FC236}">
                <a16:creationId xmlns:a16="http://schemas.microsoft.com/office/drawing/2014/main" id="{4A490457-FE24-EE47-8D30-750810F5B3A4}"/>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spTree>
    <p:extLst>
      <p:ext uri="{BB962C8B-B14F-4D97-AF65-F5344CB8AC3E}">
        <p14:creationId xmlns:p14="http://schemas.microsoft.com/office/powerpoint/2010/main" val="2412360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AF3D4598-7261-9E44-B6D8-A519A0D0AE78}"/>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5" name="Imagen 4">
            <a:extLst>
              <a:ext uri="{FF2B5EF4-FFF2-40B4-BE49-F238E27FC236}">
                <a16:creationId xmlns:a16="http://schemas.microsoft.com/office/drawing/2014/main" id="{B3F47910-5159-3C45-894A-1822FD0CDCC0}"/>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8" name="Imagen 7">
            <a:extLst>
              <a:ext uri="{FF2B5EF4-FFF2-40B4-BE49-F238E27FC236}">
                <a16:creationId xmlns:a16="http://schemas.microsoft.com/office/drawing/2014/main" id="{8141C990-9256-784E-A8C5-89CA9F8E12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sp>
        <p:nvSpPr>
          <p:cNvPr id="11" name="Rectángulo 10">
            <a:extLst>
              <a:ext uri="{FF2B5EF4-FFF2-40B4-BE49-F238E27FC236}">
                <a16:creationId xmlns:a16="http://schemas.microsoft.com/office/drawing/2014/main" id="{2960BC45-6A5B-C544-A5C5-26335153D027}"/>
              </a:ext>
            </a:extLst>
          </p:cNvPr>
          <p:cNvSpPr/>
          <p:nvPr/>
        </p:nvSpPr>
        <p:spPr>
          <a:xfrm>
            <a:off x="828472" y="2304697"/>
            <a:ext cx="7503530" cy="400110"/>
          </a:xfrm>
          <a:prstGeom prst="rect">
            <a:avLst/>
          </a:prstGeom>
        </p:spPr>
        <p:txBody>
          <a:bodyPr wrap="square">
            <a:spAutoFit/>
          </a:bodyPr>
          <a:lstStyle/>
          <a:p>
            <a:pPr algn="just"/>
            <a:r>
              <a:rPr lang="es-CL" sz="1000" dirty="0">
                <a:latin typeface="Helvetica" pitchFamily="2" charset="0"/>
              </a:rPr>
              <a:t>Las diferencias que resultaron estadísticamente significativas correspondieron a los ítems de consumo de cigarrillos, alcohol, y meterse en problemas cuando se consume alcohol.</a:t>
            </a:r>
          </a:p>
        </p:txBody>
      </p:sp>
      <p:graphicFrame>
        <p:nvGraphicFramePr>
          <p:cNvPr id="12" name="Gráfico 57">
            <a:extLst>
              <a:ext uri="{FF2B5EF4-FFF2-40B4-BE49-F238E27FC236}">
                <a16:creationId xmlns:a16="http://schemas.microsoft.com/office/drawing/2014/main" id="{A9DF580A-9359-EC4A-975C-CA644255C22F}"/>
              </a:ext>
            </a:extLst>
          </p:cNvPr>
          <p:cNvGraphicFramePr/>
          <p:nvPr>
            <p:extLst>
              <p:ext uri="{D42A27DB-BD31-4B8C-83A1-F6EECF244321}">
                <p14:modId xmlns:p14="http://schemas.microsoft.com/office/powerpoint/2010/main" val="748828117"/>
              </p:ext>
            </p:extLst>
          </p:nvPr>
        </p:nvGraphicFramePr>
        <p:xfrm>
          <a:off x="817321" y="2845065"/>
          <a:ext cx="7585123" cy="1978903"/>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8">
            <a:extLst>
              <a:ext uri="{FF2B5EF4-FFF2-40B4-BE49-F238E27FC236}">
                <a16:creationId xmlns:a16="http://schemas.microsoft.com/office/drawing/2014/main" id="{9B3BFC76-8B53-9340-B63E-10C6A95C779A}"/>
              </a:ext>
            </a:extLst>
          </p:cNvPr>
          <p:cNvSpPr txBox="1"/>
          <p:nvPr/>
        </p:nvSpPr>
        <p:spPr>
          <a:xfrm>
            <a:off x="789441" y="1388701"/>
            <a:ext cx="5963488"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Consumo de Sustancias</a:t>
            </a:r>
            <a:endParaRPr sz="3600" dirty="0">
              <a:latin typeface="Helvetica" pitchFamily="2" charset="0"/>
            </a:endParaRPr>
          </a:p>
        </p:txBody>
      </p:sp>
      <p:sp>
        <p:nvSpPr>
          <p:cNvPr id="16" name="TextBox 14">
            <a:extLst>
              <a:ext uri="{FF2B5EF4-FFF2-40B4-BE49-F238E27FC236}">
                <a16:creationId xmlns:a16="http://schemas.microsoft.com/office/drawing/2014/main" id="{91855DB4-D8F7-AC49-8A32-D23712C871AE}"/>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sym typeface="Helvetica"/>
              </a:rPr>
              <a:t>Hábitos de juego y variables psicosociales</a:t>
            </a:r>
          </a:p>
        </p:txBody>
      </p:sp>
      <p:sp>
        <p:nvSpPr>
          <p:cNvPr id="17" name="Rectángulo 16">
            <a:extLst>
              <a:ext uri="{FF2B5EF4-FFF2-40B4-BE49-F238E27FC236}">
                <a16:creationId xmlns:a16="http://schemas.microsoft.com/office/drawing/2014/main" id="{2D251333-1109-7B4E-B9F6-3D3111FD06C2}"/>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spTree>
    <p:extLst>
      <p:ext uri="{BB962C8B-B14F-4D97-AF65-F5344CB8AC3E}">
        <p14:creationId xmlns:p14="http://schemas.microsoft.com/office/powerpoint/2010/main" val="2421245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AF3D4598-7261-9E44-B6D8-A519A0D0AE78}"/>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5" name="Imagen 4">
            <a:extLst>
              <a:ext uri="{FF2B5EF4-FFF2-40B4-BE49-F238E27FC236}">
                <a16:creationId xmlns:a16="http://schemas.microsoft.com/office/drawing/2014/main" id="{B3F47910-5159-3C45-894A-1822FD0CDCC0}"/>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8" name="Imagen 7">
            <a:extLst>
              <a:ext uri="{FF2B5EF4-FFF2-40B4-BE49-F238E27FC236}">
                <a16:creationId xmlns:a16="http://schemas.microsoft.com/office/drawing/2014/main" id="{8141C990-9256-784E-A8C5-89CA9F8E12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sp>
        <p:nvSpPr>
          <p:cNvPr id="11" name="Rectángulo 10">
            <a:extLst>
              <a:ext uri="{FF2B5EF4-FFF2-40B4-BE49-F238E27FC236}">
                <a16:creationId xmlns:a16="http://schemas.microsoft.com/office/drawing/2014/main" id="{2960BC45-6A5B-C544-A5C5-26335153D027}"/>
              </a:ext>
            </a:extLst>
          </p:cNvPr>
          <p:cNvSpPr/>
          <p:nvPr/>
        </p:nvSpPr>
        <p:spPr>
          <a:xfrm>
            <a:off x="828472" y="2304697"/>
            <a:ext cx="7503530" cy="400110"/>
          </a:xfrm>
          <a:prstGeom prst="rect">
            <a:avLst/>
          </a:prstGeom>
        </p:spPr>
        <p:txBody>
          <a:bodyPr wrap="square">
            <a:spAutoFit/>
          </a:bodyPr>
          <a:lstStyle/>
          <a:p>
            <a:pPr algn="just"/>
            <a:r>
              <a:rPr lang="es-ES" sz="1000" dirty="0">
                <a:latin typeface="Helvetica" pitchFamily="2" charset="0"/>
              </a:rPr>
              <a:t>En ambas dimensiones casos, </a:t>
            </a:r>
            <a:r>
              <a:rPr lang="es-ES" sz="1000" b="1" dirty="0">
                <a:latin typeface="Helvetica" pitchFamily="2" charset="0"/>
              </a:rPr>
              <a:t>las diferencias </a:t>
            </a:r>
            <a:r>
              <a:rPr lang="es-ES" sz="1000" dirty="0">
                <a:latin typeface="Helvetica" pitchFamily="2" charset="0"/>
              </a:rPr>
              <a:t>entre medias son estadísticamente significativa (nivel de confianza de un 95%)</a:t>
            </a:r>
            <a:r>
              <a:rPr lang="es-ES" sz="1000" b="1" dirty="0">
                <a:latin typeface="Helvetica" pitchFamily="2" charset="0"/>
              </a:rPr>
              <a:t>, por lo que no pueden ser atribuidas al azar.</a:t>
            </a:r>
            <a:endParaRPr lang="es-CL" sz="1000" b="1" dirty="0">
              <a:latin typeface="Helvetica" pitchFamily="2" charset="0"/>
            </a:endParaRPr>
          </a:p>
        </p:txBody>
      </p:sp>
      <p:sp>
        <p:nvSpPr>
          <p:cNvPr id="15" name="TextBox 18">
            <a:extLst>
              <a:ext uri="{FF2B5EF4-FFF2-40B4-BE49-F238E27FC236}">
                <a16:creationId xmlns:a16="http://schemas.microsoft.com/office/drawing/2014/main" id="{9B3BFC76-8B53-9340-B63E-10C6A95C779A}"/>
              </a:ext>
            </a:extLst>
          </p:cNvPr>
          <p:cNvSpPr txBox="1"/>
          <p:nvPr/>
        </p:nvSpPr>
        <p:spPr>
          <a:xfrm>
            <a:off x="789441" y="1388701"/>
            <a:ext cx="5963488"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Funcionamiento familiar</a:t>
            </a:r>
            <a:endParaRPr sz="3600" dirty="0">
              <a:latin typeface="Helvetica" pitchFamily="2" charset="0"/>
            </a:endParaRPr>
          </a:p>
        </p:txBody>
      </p:sp>
      <p:sp>
        <p:nvSpPr>
          <p:cNvPr id="16" name="TextBox 14">
            <a:extLst>
              <a:ext uri="{FF2B5EF4-FFF2-40B4-BE49-F238E27FC236}">
                <a16:creationId xmlns:a16="http://schemas.microsoft.com/office/drawing/2014/main" id="{91855DB4-D8F7-AC49-8A32-D23712C871AE}"/>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sym typeface="Helvetica"/>
              </a:rPr>
              <a:t>Hábitos de juego y variables psicosociales</a:t>
            </a:r>
          </a:p>
        </p:txBody>
      </p:sp>
      <p:sp>
        <p:nvSpPr>
          <p:cNvPr id="17" name="Rectángulo 16">
            <a:extLst>
              <a:ext uri="{FF2B5EF4-FFF2-40B4-BE49-F238E27FC236}">
                <a16:creationId xmlns:a16="http://schemas.microsoft.com/office/drawing/2014/main" id="{2D251333-1109-7B4E-B9F6-3D3111FD06C2}"/>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graphicFrame>
        <p:nvGraphicFramePr>
          <p:cNvPr id="20" name="Gráfico 59">
            <a:extLst>
              <a:ext uri="{FF2B5EF4-FFF2-40B4-BE49-F238E27FC236}">
                <a16:creationId xmlns:a16="http://schemas.microsoft.com/office/drawing/2014/main" id="{2A412068-A26B-6049-BCE9-2F4A5484BB02}"/>
              </a:ext>
            </a:extLst>
          </p:cNvPr>
          <p:cNvGraphicFramePr/>
          <p:nvPr>
            <p:extLst>
              <p:ext uri="{D42A27DB-BD31-4B8C-83A1-F6EECF244321}">
                <p14:modId xmlns:p14="http://schemas.microsoft.com/office/powerpoint/2010/main" val="4225395483"/>
              </p:ext>
            </p:extLst>
          </p:nvPr>
        </p:nvGraphicFramePr>
        <p:xfrm>
          <a:off x="646810" y="2777470"/>
          <a:ext cx="7850378" cy="21625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00888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AF3D4598-7261-9E44-B6D8-A519A0D0AE78}"/>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5" name="Imagen 4">
            <a:extLst>
              <a:ext uri="{FF2B5EF4-FFF2-40B4-BE49-F238E27FC236}">
                <a16:creationId xmlns:a16="http://schemas.microsoft.com/office/drawing/2014/main" id="{B3F47910-5159-3C45-894A-1822FD0CDCC0}"/>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8" name="Imagen 7">
            <a:extLst>
              <a:ext uri="{FF2B5EF4-FFF2-40B4-BE49-F238E27FC236}">
                <a16:creationId xmlns:a16="http://schemas.microsoft.com/office/drawing/2014/main" id="{8141C990-9256-784E-A8C5-89CA9F8E12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sp>
        <p:nvSpPr>
          <p:cNvPr id="11" name="Rectángulo 10">
            <a:extLst>
              <a:ext uri="{FF2B5EF4-FFF2-40B4-BE49-F238E27FC236}">
                <a16:creationId xmlns:a16="http://schemas.microsoft.com/office/drawing/2014/main" id="{2960BC45-6A5B-C544-A5C5-26335153D027}"/>
              </a:ext>
            </a:extLst>
          </p:cNvPr>
          <p:cNvSpPr/>
          <p:nvPr/>
        </p:nvSpPr>
        <p:spPr>
          <a:xfrm>
            <a:off x="828472" y="2304697"/>
            <a:ext cx="7503530" cy="553998"/>
          </a:xfrm>
          <a:prstGeom prst="rect">
            <a:avLst/>
          </a:prstGeom>
        </p:spPr>
        <p:txBody>
          <a:bodyPr wrap="square">
            <a:spAutoFit/>
          </a:bodyPr>
          <a:lstStyle/>
          <a:p>
            <a:r>
              <a:rPr lang="es-ES" sz="1000" dirty="0">
                <a:latin typeface="Helvetica" pitchFamily="2" charset="0"/>
              </a:rPr>
              <a:t>En esta escala, la gente del grupo de bajo riesgo marcó un promedio de 4,06 (DT=0,68), mientras que la gente del grupo En riesgo marcó un promedio de 3,87 (DT=0,72). </a:t>
            </a:r>
            <a:r>
              <a:rPr lang="es-ES" sz="1000" b="1" dirty="0">
                <a:latin typeface="Helvetica" pitchFamily="2" charset="0"/>
              </a:rPr>
              <a:t>Esta diferencia </a:t>
            </a:r>
            <a:r>
              <a:rPr lang="es-ES" sz="1000" dirty="0">
                <a:latin typeface="Helvetica" pitchFamily="2" charset="0"/>
              </a:rPr>
              <a:t>es estadísticamente significativa (con un nivel de confianza del 95%) y, por lo tanto, </a:t>
            </a:r>
            <a:r>
              <a:rPr lang="es-ES" sz="1000" b="1" dirty="0">
                <a:latin typeface="Helvetica" pitchFamily="2" charset="0"/>
              </a:rPr>
              <a:t>no se debe al azar</a:t>
            </a:r>
            <a:r>
              <a:rPr lang="es-ES" sz="1000" dirty="0">
                <a:latin typeface="Helvetica" pitchFamily="2" charset="0"/>
              </a:rPr>
              <a:t>.</a:t>
            </a:r>
            <a:endParaRPr lang="es-CL" sz="1000" dirty="0">
              <a:latin typeface="Helvetica" pitchFamily="2" charset="0"/>
            </a:endParaRPr>
          </a:p>
        </p:txBody>
      </p:sp>
      <p:sp>
        <p:nvSpPr>
          <p:cNvPr id="15" name="TextBox 18">
            <a:extLst>
              <a:ext uri="{FF2B5EF4-FFF2-40B4-BE49-F238E27FC236}">
                <a16:creationId xmlns:a16="http://schemas.microsoft.com/office/drawing/2014/main" id="{9B3BFC76-8B53-9340-B63E-10C6A95C779A}"/>
              </a:ext>
            </a:extLst>
          </p:cNvPr>
          <p:cNvSpPr txBox="1"/>
          <p:nvPr/>
        </p:nvSpPr>
        <p:spPr>
          <a:xfrm>
            <a:off x="789441" y="1388701"/>
            <a:ext cx="7362100"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Confianza y apoyo en la pareja</a:t>
            </a:r>
            <a:endParaRPr sz="3600" dirty="0">
              <a:latin typeface="Helvetica" pitchFamily="2" charset="0"/>
            </a:endParaRPr>
          </a:p>
        </p:txBody>
      </p:sp>
      <p:sp>
        <p:nvSpPr>
          <p:cNvPr id="16" name="TextBox 14">
            <a:extLst>
              <a:ext uri="{FF2B5EF4-FFF2-40B4-BE49-F238E27FC236}">
                <a16:creationId xmlns:a16="http://schemas.microsoft.com/office/drawing/2014/main" id="{91855DB4-D8F7-AC49-8A32-D23712C871AE}"/>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sym typeface="Helvetica"/>
              </a:rPr>
              <a:t>Hábitos de juego y variables psicosociales</a:t>
            </a:r>
          </a:p>
        </p:txBody>
      </p:sp>
      <p:sp>
        <p:nvSpPr>
          <p:cNvPr id="17" name="Rectángulo 16">
            <a:extLst>
              <a:ext uri="{FF2B5EF4-FFF2-40B4-BE49-F238E27FC236}">
                <a16:creationId xmlns:a16="http://schemas.microsoft.com/office/drawing/2014/main" id="{2D251333-1109-7B4E-B9F6-3D3111FD06C2}"/>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graphicFrame>
        <p:nvGraphicFramePr>
          <p:cNvPr id="12" name="Gráfico 61">
            <a:extLst>
              <a:ext uri="{FF2B5EF4-FFF2-40B4-BE49-F238E27FC236}">
                <a16:creationId xmlns:a16="http://schemas.microsoft.com/office/drawing/2014/main" id="{F80BEE8D-0221-4648-BE1A-76CD492110D4}"/>
              </a:ext>
            </a:extLst>
          </p:cNvPr>
          <p:cNvGraphicFramePr/>
          <p:nvPr>
            <p:extLst>
              <p:ext uri="{D42A27DB-BD31-4B8C-83A1-F6EECF244321}">
                <p14:modId xmlns:p14="http://schemas.microsoft.com/office/powerpoint/2010/main" val="1629979095"/>
              </p:ext>
            </p:extLst>
          </p:nvPr>
        </p:nvGraphicFramePr>
        <p:xfrm>
          <a:off x="646810" y="2777469"/>
          <a:ext cx="7850379" cy="19148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39630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AF3D4598-7261-9E44-B6D8-A519A0D0AE78}"/>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5" name="Imagen 4">
            <a:extLst>
              <a:ext uri="{FF2B5EF4-FFF2-40B4-BE49-F238E27FC236}">
                <a16:creationId xmlns:a16="http://schemas.microsoft.com/office/drawing/2014/main" id="{B3F47910-5159-3C45-894A-1822FD0CDCC0}"/>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8" name="Imagen 7">
            <a:extLst>
              <a:ext uri="{FF2B5EF4-FFF2-40B4-BE49-F238E27FC236}">
                <a16:creationId xmlns:a16="http://schemas.microsoft.com/office/drawing/2014/main" id="{8141C990-9256-784E-A8C5-89CA9F8E12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sp>
        <p:nvSpPr>
          <p:cNvPr id="11" name="Rectángulo 10">
            <a:extLst>
              <a:ext uri="{FF2B5EF4-FFF2-40B4-BE49-F238E27FC236}">
                <a16:creationId xmlns:a16="http://schemas.microsoft.com/office/drawing/2014/main" id="{2960BC45-6A5B-C544-A5C5-26335153D027}"/>
              </a:ext>
            </a:extLst>
          </p:cNvPr>
          <p:cNvSpPr/>
          <p:nvPr/>
        </p:nvSpPr>
        <p:spPr>
          <a:xfrm>
            <a:off x="828472" y="2304697"/>
            <a:ext cx="7503530" cy="400110"/>
          </a:xfrm>
          <a:prstGeom prst="rect">
            <a:avLst/>
          </a:prstGeom>
        </p:spPr>
        <p:txBody>
          <a:bodyPr wrap="square">
            <a:spAutoFit/>
          </a:bodyPr>
          <a:lstStyle/>
          <a:p>
            <a:pPr algn="just"/>
            <a:r>
              <a:rPr lang="es-CL" sz="1000" dirty="0"/>
              <a:t>En esta dimensión no se aprecian diferencias </a:t>
            </a:r>
            <a:r>
              <a:rPr lang="es-ES" sz="1000" dirty="0"/>
              <a:t>estadísticamente significativas (con un nivel de confianza del 95%), por lo que </a:t>
            </a:r>
            <a:r>
              <a:rPr lang="es-ES" sz="1000" b="1" dirty="0"/>
              <a:t>pueden atribuirse al azar</a:t>
            </a:r>
            <a:r>
              <a:rPr lang="es-ES" sz="1000" dirty="0"/>
              <a:t>.</a:t>
            </a:r>
            <a:endParaRPr lang="es-CL" sz="1000" dirty="0"/>
          </a:p>
        </p:txBody>
      </p:sp>
      <p:sp>
        <p:nvSpPr>
          <p:cNvPr id="15" name="TextBox 18">
            <a:extLst>
              <a:ext uri="{FF2B5EF4-FFF2-40B4-BE49-F238E27FC236}">
                <a16:creationId xmlns:a16="http://schemas.microsoft.com/office/drawing/2014/main" id="{9B3BFC76-8B53-9340-B63E-10C6A95C779A}"/>
              </a:ext>
            </a:extLst>
          </p:cNvPr>
          <p:cNvSpPr txBox="1"/>
          <p:nvPr/>
        </p:nvSpPr>
        <p:spPr>
          <a:xfrm>
            <a:off x="789441" y="1388701"/>
            <a:ext cx="7362100"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Ámbito laboral y/o académico</a:t>
            </a:r>
            <a:endParaRPr sz="3600" dirty="0">
              <a:latin typeface="Helvetica" pitchFamily="2" charset="0"/>
            </a:endParaRPr>
          </a:p>
        </p:txBody>
      </p:sp>
      <p:sp>
        <p:nvSpPr>
          <p:cNvPr id="16" name="TextBox 14">
            <a:extLst>
              <a:ext uri="{FF2B5EF4-FFF2-40B4-BE49-F238E27FC236}">
                <a16:creationId xmlns:a16="http://schemas.microsoft.com/office/drawing/2014/main" id="{91855DB4-D8F7-AC49-8A32-D23712C871AE}"/>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sym typeface="Helvetica"/>
              </a:rPr>
              <a:t>Hábitos de juego y variables psicosociales</a:t>
            </a:r>
          </a:p>
        </p:txBody>
      </p:sp>
      <p:sp>
        <p:nvSpPr>
          <p:cNvPr id="17" name="Rectángulo 16">
            <a:extLst>
              <a:ext uri="{FF2B5EF4-FFF2-40B4-BE49-F238E27FC236}">
                <a16:creationId xmlns:a16="http://schemas.microsoft.com/office/drawing/2014/main" id="{2D251333-1109-7B4E-B9F6-3D3111FD06C2}"/>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graphicFrame>
        <p:nvGraphicFramePr>
          <p:cNvPr id="13" name="Gráfico 62">
            <a:extLst>
              <a:ext uri="{FF2B5EF4-FFF2-40B4-BE49-F238E27FC236}">
                <a16:creationId xmlns:a16="http://schemas.microsoft.com/office/drawing/2014/main" id="{4B4BD0C6-7040-4041-8B9F-19BB25531055}"/>
              </a:ext>
            </a:extLst>
          </p:cNvPr>
          <p:cNvGraphicFramePr/>
          <p:nvPr>
            <p:extLst>
              <p:ext uri="{D42A27DB-BD31-4B8C-83A1-F6EECF244321}">
                <p14:modId xmlns:p14="http://schemas.microsoft.com/office/powerpoint/2010/main" val="4036884042"/>
              </p:ext>
            </p:extLst>
          </p:nvPr>
        </p:nvGraphicFramePr>
        <p:xfrm>
          <a:off x="680302" y="2704807"/>
          <a:ext cx="7772321" cy="19875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30189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C136F952-33DC-EB4A-878E-910C0BF23A63}"/>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5" name="Imagen 4">
            <a:extLst>
              <a:ext uri="{FF2B5EF4-FFF2-40B4-BE49-F238E27FC236}">
                <a16:creationId xmlns:a16="http://schemas.microsoft.com/office/drawing/2014/main" id="{BE51472B-DBC5-124C-B0FB-8B7AC04016A2}"/>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6" name="Imagen 5">
            <a:extLst>
              <a:ext uri="{FF2B5EF4-FFF2-40B4-BE49-F238E27FC236}">
                <a16:creationId xmlns:a16="http://schemas.microsoft.com/office/drawing/2014/main" id="{D2D6BC67-DE59-6845-AD13-4800DD9AA7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sp>
        <p:nvSpPr>
          <p:cNvPr id="7" name="Rectángulo 6">
            <a:extLst>
              <a:ext uri="{FF2B5EF4-FFF2-40B4-BE49-F238E27FC236}">
                <a16:creationId xmlns:a16="http://schemas.microsoft.com/office/drawing/2014/main" id="{C343776D-A188-2E41-BA62-2AC6CD362C51}"/>
              </a:ext>
            </a:extLst>
          </p:cNvPr>
          <p:cNvSpPr/>
          <p:nvPr/>
        </p:nvSpPr>
        <p:spPr>
          <a:xfrm>
            <a:off x="828472" y="2304697"/>
            <a:ext cx="7503530" cy="553998"/>
          </a:xfrm>
          <a:prstGeom prst="rect">
            <a:avLst/>
          </a:prstGeom>
        </p:spPr>
        <p:txBody>
          <a:bodyPr wrap="square">
            <a:spAutoFit/>
          </a:bodyPr>
          <a:lstStyle/>
          <a:p>
            <a:pPr algn="just"/>
            <a:r>
              <a:rPr lang="es-ES" sz="1000" dirty="0"/>
              <a:t>En el grupo de bajo riesgo el promedio fue de 1,59 (DT=0,62), mientras que en el grupo en riesgo el promedio fue de 1,83 (DT=0,70). Se encontró que la </a:t>
            </a:r>
            <a:r>
              <a:rPr lang="es-ES" sz="1000" b="1" dirty="0"/>
              <a:t>diferencia</a:t>
            </a:r>
            <a:r>
              <a:rPr lang="es-ES" sz="1000" dirty="0"/>
              <a:t> entre los grupos era estadísticamente significativa (nivel de confianza del 95%), por lo que </a:t>
            </a:r>
            <a:r>
              <a:rPr lang="es-ES" sz="1000" b="1" dirty="0"/>
              <a:t>no puede ser atribuida al azar</a:t>
            </a:r>
            <a:r>
              <a:rPr lang="es-ES" sz="1000" dirty="0"/>
              <a:t>.</a:t>
            </a:r>
            <a:endParaRPr lang="es-CL" sz="1000" dirty="0"/>
          </a:p>
        </p:txBody>
      </p:sp>
      <p:sp>
        <p:nvSpPr>
          <p:cNvPr id="8" name="TextBox 18">
            <a:extLst>
              <a:ext uri="{FF2B5EF4-FFF2-40B4-BE49-F238E27FC236}">
                <a16:creationId xmlns:a16="http://schemas.microsoft.com/office/drawing/2014/main" id="{2367AF8E-DBA0-1440-B629-3BAFA0FB0D4B}"/>
              </a:ext>
            </a:extLst>
          </p:cNvPr>
          <p:cNvSpPr txBox="1"/>
          <p:nvPr/>
        </p:nvSpPr>
        <p:spPr>
          <a:xfrm>
            <a:off x="789441" y="1388701"/>
            <a:ext cx="7663182"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Ámbito social (soledad percibida)</a:t>
            </a:r>
            <a:endParaRPr sz="3600" dirty="0">
              <a:latin typeface="Helvetica" pitchFamily="2" charset="0"/>
            </a:endParaRPr>
          </a:p>
        </p:txBody>
      </p:sp>
      <p:sp>
        <p:nvSpPr>
          <p:cNvPr id="9" name="TextBox 14">
            <a:extLst>
              <a:ext uri="{FF2B5EF4-FFF2-40B4-BE49-F238E27FC236}">
                <a16:creationId xmlns:a16="http://schemas.microsoft.com/office/drawing/2014/main" id="{09F5566B-DE43-524A-B7FA-86B0B88EDDB5}"/>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sym typeface="Helvetica"/>
              </a:rPr>
              <a:t>Hábitos de juego y variables psicosociales</a:t>
            </a:r>
          </a:p>
        </p:txBody>
      </p:sp>
      <p:sp>
        <p:nvSpPr>
          <p:cNvPr id="10" name="Rectángulo 9">
            <a:extLst>
              <a:ext uri="{FF2B5EF4-FFF2-40B4-BE49-F238E27FC236}">
                <a16:creationId xmlns:a16="http://schemas.microsoft.com/office/drawing/2014/main" id="{957AD0CF-3678-8A49-8C5D-DD25F793E4A8}"/>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graphicFrame>
        <p:nvGraphicFramePr>
          <p:cNvPr id="15" name="Gráfico 65">
            <a:extLst>
              <a:ext uri="{FF2B5EF4-FFF2-40B4-BE49-F238E27FC236}">
                <a16:creationId xmlns:a16="http://schemas.microsoft.com/office/drawing/2014/main" id="{FF0EB660-5EE5-454D-885E-5769CD250EE3}"/>
              </a:ext>
            </a:extLst>
          </p:cNvPr>
          <p:cNvGraphicFramePr/>
          <p:nvPr>
            <p:extLst>
              <p:ext uri="{D42A27DB-BD31-4B8C-83A1-F6EECF244321}">
                <p14:modId xmlns:p14="http://schemas.microsoft.com/office/powerpoint/2010/main" val="1007032655"/>
              </p:ext>
            </p:extLst>
          </p:nvPr>
        </p:nvGraphicFramePr>
        <p:xfrm>
          <a:off x="723717" y="3012583"/>
          <a:ext cx="7772325" cy="18381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50830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C136F952-33DC-EB4A-878E-910C0BF23A63}"/>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5" name="Imagen 4">
            <a:extLst>
              <a:ext uri="{FF2B5EF4-FFF2-40B4-BE49-F238E27FC236}">
                <a16:creationId xmlns:a16="http://schemas.microsoft.com/office/drawing/2014/main" id="{BE51472B-DBC5-124C-B0FB-8B7AC04016A2}"/>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6" name="Imagen 5">
            <a:extLst>
              <a:ext uri="{FF2B5EF4-FFF2-40B4-BE49-F238E27FC236}">
                <a16:creationId xmlns:a16="http://schemas.microsoft.com/office/drawing/2014/main" id="{D2D6BC67-DE59-6845-AD13-4800DD9AA7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sp>
        <p:nvSpPr>
          <p:cNvPr id="7" name="Rectángulo 6">
            <a:extLst>
              <a:ext uri="{FF2B5EF4-FFF2-40B4-BE49-F238E27FC236}">
                <a16:creationId xmlns:a16="http://schemas.microsoft.com/office/drawing/2014/main" id="{C343776D-A188-2E41-BA62-2AC6CD362C51}"/>
              </a:ext>
            </a:extLst>
          </p:cNvPr>
          <p:cNvSpPr/>
          <p:nvPr/>
        </p:nvSpPr>
        <p:spPr>
          <a:xfrm>
            <a:off x="828472" y="2304697"/>
            <a:ext cx="7503530" cy="707886"/>
          </a:xfrm>
          <a:prstGeom prst="rect">
            <a:avLst/>
          </a:prstGeom>
        </p:spPr>
        <p:txBody>
          <a:bodyPr wrap="square">
            <a:spAutoFit/>
          </a:bodyPr>
          <a:lstStyle/>
          <a:p>
            <a:pPr algn="just"/>
            <a:r>
              <a:rPr lang="es-CL" sz="1000" dirty="0"/>
              <a:t>Se midió el nivel de estrés financiero de los encuestados utilizando un ítem </a:t>
            </a:r>
            <a:r>
              <a:rPr lang="es-CL" sz="1000" b="1" dirty="0"/>
              <a:t>(“¿Cuál cree que es su nivel de estrés financiero actual?”</a:t>
            </a:r>
            <a:r>
              <a:rPr lang="es-CL" sz="1000" dirty="0"/>
              <a:t>) de 10 puntos que va desde 1= sin problemas financieros hasta 10= abrumador. El promedio en este ítem es 4,13 (DT= 2,24), para el grupo Bajo riesgo, y para el grupo En riesgo el promedio es de 4,80 (DT=2,1). </a:t>
            </a:r>
            <a:r>
              <a:rPr lang="es-ES" sz="1000" dirty="0"/>
              <a:t>Se encontró que la </a:t>
            </a:r>
            <a:r>
              <a:rPr lang="es-ES" sz="1000" b="1" dirty="0"/>
              <a:t>diferencia</a:t>
            </a:r>
            <a:r>
              <a:rPr lang="es-ES" sz="1000" dirty="0"/>
              <a:t> entre los grupos era estadísticamente significativa (nivel de confianza del 95%), por lo que </a:t>
            </a:r>
            <a:r>
              <a:rPr lang="es-ES" sz="1000" b="1" dirty="0"/>
              <a:t>no puede ser atribuida al azar</a:t>
            </a:r>
            <a:r>
              <a:rPr lang="es-ES" sz="1000" dirty="0"/>
              <a:t>.</a:t>
            </a:r>
            <a:endParaRPr lang="es-CL" sz="1000" dirty="0"/>
          </a:p>
        </p:txBody>
      </p:sp>
      <p:sp>
        <p:nvSpPr>
          <p:cNvPr id="8" name="TextBox 18">
            <a:extLst>
              <a:ext uri="{FF2B5EF4-FFF2-40B4-BE49-F238E27FC236}">
                <a16:creationId xmlns:a16="http://schemas.microsoft.com/office/drawing/2014/main" id="{2367AF8E-DBA0-1440-B629-3BAFA0FB0D4B}"/>
              </a:ext>
            </a:extLst>
          </p:cNvPr>
          <p:cNvSpPr txBox="1"/>
          <p:nvPr/>
        </p:nvSpPr>
        <p:spPr>
          <a:xfrm>
            <a:off x="789441" y="1388701"/>
            <a:ext cx="7663182"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Ámbito financiero</a:t>
            </a:r>
            <a:endParaRPr sz="3600" dirty="0">
              <a:latin typeface="Helvetica" pitchFamily="2" charset="0"/>
            </a:endParaRPr>
          </a:p>
        </p:txBody>
      </p:sp>
      <p:sp>
        <p:nvSpPr>
          <p:cNvPr id="9" name="TextBox 14">
            <a:extLst>
              <a:ext uri="{FF2B5EF4-FFF2-40B4-BE49-F238E27FC236}">
                <a16:creationId xmlns:a16="http://schemas.microsoft.com/office/drawing/2014/main" id="{09F5566B-DE43-524A-B7FA-86B0B88EDDB5}"/>
              </a:ext>
            </a:extLst>
          </p:cNvPr>
          <p:cNvSpPr txBox="1"/>
          <p:nvPr/>
        </p:nvSpPr>
        <p:spPr>
          <a:xfrm>
            <a:off x="822495" y="1919226"/>
            <a:ext cx="505977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sym typeface="Helvetica"/>
              </a:rPr>
              <a:t>Hábitos de juego y variables psicosociales</a:t>
            </a:r>
          </a:p>
        </p:txBody>
      </p:sp>
      <p:sp>
        <p:nvSpPr>
          <p:cNvPr id="10" name="Rectángulo 9">
            <a:extLst>
              <a:ext uri="{FF2B5EF4-FFF2-40B4-BE49-F238E27FC236}">
                <a16:creationId xmlns:a16="http://schemas.microsoft.com/office/drawing/2014/main" id="{957AD0CF-3678-8A49-8C5D-DD25F793E4A8}"/>
              </a:ext>
            </a:extLst>
          </p:cNvPr>
          <p:cNvSpPr/>
          <p:nvPr/>
        </p:nvSpPr>
        <p:spPr>
          <a:xfrm>
            <a:off x="817321" y="1211819"/>
            <a:ext cx="7503530" cy="261610"/>
          </a:xfrm>
          <a:prstGeom prst="rect">
            <a:avLst/>
          </a:prstGeom>
        </p:spPr>
        <p:txBody>
          <a:bodyPr wrap="square">
            <a:spAutoFit/>
          </a:bodyPr>
          <a:lstStyle/>
          <a:p>
            <a:r>
              <a:rPr lang="es-CL" sz="1100" b="1" dirty="0">
                <a:latin typeface="Helvetica" pitchFamily="2" charset="0"/>
              </a:rPr>
              <a:t>Principales Resultados</a:t>
            </a:r>
          </a:p>
        </p:txBody>
      </p:sp>
      <p:graphicFrame>
        <p:nvGraphicFramePr>
          <p:cNvPr id="12" name="Gráfico 66">
            <a:extLst>
              <a:ext uri="{FF2B5EF4-FFF2-40B4-BE49-F238E27FC236}">
                <a16:creationId xmlns:a16="http://schemas.microsoft.com/office/drawing/2014/main" id="{B3AB073D-ACC7-704D-83CD-02F723715BB5}"/>
              </a:ext>
            </a:extLst>
          </p:cNvPr>
          <p:cNvGraphicFramePr/>
          <p:nvPr>
            <p:extLst>
              <p:ext uri="{D42A27DB-BD31-4B8C-83A1-F6EECF244321}">
                <p14:modId xmlns:p14="http://schemas.microsoft.com/office/powerpoint/2010/main" val="1530386547"/>
              </p:ext>
            </p:extLst>
          </p:nvPr>
        </p:nvGraphicFramePr>
        <p:xfrm>
          <a:off x="691373" y="3076137"/>
          <a:ext cx="7811432" cy="17300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50833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a:extLst>
              <a:ext uri="{FF2B5EF4-FFF2-40B4-BE49-F238E27FC236}">
                <a16:creationId xmlns:a16="http://schemas.microsoft.com/office/drawing/2014/main" id="{680CE278-2C43-A44D-BAEE-1A36B6FF4233}"/>
              </a:ext>
            </a:extLst>
          </p:cNvPr>
          <p:cNvSpPr txBox="1"/>
          <p:nvPr/>
        </p:nvSpPr>
        <p:spPr>
          <a:xfrm>
            <a:off x="1739299" y="660792"/>
            <a:ext cx="5665400" cy="438582"/>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34290" bIns="34290">
            <a:spAutoFit/>
          </a:bodyPr>
          <a:lstStyle/>
          <a:p>
            <a:pPr algn="ctr">
              <a:defRPr sz="9600" b="1">
                <a:latin typeface="Roboto Black"/>
                <a:ea typeface="Roboto Black"/>
                <a:cs typeface="Roboto Black"/>
                <a:sym typeface="Roboto Black"/>
              </a:defRPr>
            </a:pPr>
            <a:r>
              <a:rPr lang="es-ES" sz="2400" dirty="0">
                <a:latin typeface="Helvetica" pitchFamily="2" charset="0"/>
              </a:rPr>
              <a:t>CONCLUSIONES</a:t>
            </a:r>
          </a:p>
        </p:txBody>
      </p:sp>
      <p:sp>
        <p:nvSpPr>
          <p:cNvPr id="10" name="Rectangle 2">
            <a:extLst>
              <a:ext uri="{FF2B5EF4-FFF2-40B4-BE49-F238E27FC236}">
                <a16:creationId xmlns:a16="http://schemas.microsoft.com/office/drawing/2014/main" id="{30E013A1-2689-DA40-B443-689331B1F9AE}"/>
              </a:ext>
            </a:extLst>
          </p:cNvPr>
          <p:cNvSpPr txBox="1"/>
          <p:nvPr/>
        </p:nvSpPr>
        <p:spPr>
          <a:xfrm>
            <a:off x="3186605" y="1102696"/>
            <a:ext cx="277672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p>
            <a:pPr algn="ctr">
              <a:defRPr sz="2400">
                <a:latin typeface="+mj-lt"/>
                <a:ea typeface="+mj-ea"/>
                <a:cs typeface="+mj-cs"/>
                <a:sym typeface="Helvetica"/>
              </a:defRPr>
            </a:pPr>
            <a:r>
              <a:rPr lang="es-MX" sz="1400" b="1" dirty="0">
                <a:solidFill>
                  <a:srgbClr val="00AAC6"/>
                </a:solidFill>
                <a:latin typeface="Helvetica" pitchFamily="2" charset="0"/>
                <a:sym typeface="Helvetica"/>
              </a:rPr>
              <a:t>Encuesta de Hábitos de Juego</a:t>
            </a:r>
            <a:endParaRPr sz="1400" b="1" dirty="0">
              <a:solidFill>
                <a:srgbClr val="00AAC6"/>
              </a:solidFill>
              <a:latin typeface="Helvetica" pitchFamily="2" charset="0"/>
            </a:endParaRPr>
          </a:p>
        </p:txBody>
      </p:sp>
      <p:pic>
        <p:nvPicPr>
          <p:cNvPr id="11" name="Imagen 10">
            <a:extLst>
              <a:ext uri="{FF2B5EF4-FFF2-40B4-BE49-F238E27FC236}">
                <a16:creationId xmlns:a16="http://schemas.microsoft.com/office/drawing/2014/main" id="{A10FAD24-DE78-C846-A6C4-F53CB6F3DD50}"/>
              </a:ext>
            </a:extLst>
          </p:cNvPr>
          <p:cNvPicPr>
            <a:picLocks noChangeAspect="1"/>
          </p:cNvPicPr>
          <p:nvPr/>
        </p:nvPicPr>
        <p:blipFill>
          <a:blip r:embed="rId2"/>
          <a:stretch>
            <a:fillRect/>
          </a:stretch>
        </p:blipFill>
        <p:spPr>
          <a:xfrm>
            <a:off x="4284290" y="325225"/>
            <a:ext cx="581352" cy="221010"/>
          </a:xfrm>
          <a:prstGeom prst="rect">
            <a:avLst/>
          </a:prstGeom>
        </p:spPr>
      </p:pic>
      <p:pic>
        <p:nvPicPr>
          <p:cNvPr id="12" name="Imagen 11">
            <a:extLst>
              <a:ext uri="{FF2B5EF4-FFF2-40B4-BE49-F238E27FC236}">
                <a16:creationId xmlns:a16="http://schemas.microsoft.com/office/drawing/2014/main" id="{8D742025-E40D-F540-9B33-DCCE3999BE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29208"/>
            <a:ext cx="1341181" cy="1152813"/>
          </a:xfrm>
          <a:prstGeom prst="rect">
            <a:avLst/>
          </a:prstGeom>
        </p:spPr>
      </p:pic>
      <p:pic>
        <p:nvPicPr>
          <p:cNvPr id="13" name="Imagen 12">
            <a:extLst>
              <a:ext uri="{FF2B5EF4-FFF2-40B4-BE49-F238E27FC236}">
                <a16:creationId xmlns:a16="http://schemas.microsoft.com/office/drawing/2014/main" id="{1700872F-18BF-6240-9E32-8179A105DC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9038" y="129208"/>
            <a:ext cx="1341181" cy="1152813"/>
          </a:xfrm>
          <a:prstGeom prst="rect">
            <a:avLst/>
          </a:prstGeom>
        </p:spPr>
      </p:pic>
      <p:sp>
        <p:nvSpPr>
          <p:cNvPr id="15" name="Rectángulo 14">
            <a:extLst>
              <a:ext uri="{FF2B5EF4-FFF2-40B4-BE49-F238E27FC236}">
                <a16:creationId xmlns:a16="http://schemas.microsoft.com/office/drawing/2014/main" id="{2C2325C2-E613-CD46-AEB2-B337109CCD0E}"/>
              </a:ext>
            </a:extLst>
          </p:cNvPr>
          <p:cNvSpPr/>
          <p:nvPr/>
        </p:nvSpPr>
        <p:spPr>
          <a:xfrm>
            <a:off x="680224" y="1794573"/>
            <a:ext cx="7789127" cy="2369880"/>
          </a:xfrm>
          <a:prstGeom prst="rect">
            <a:avLst/>
          </a:prstGeom>
        </p:spPr>
        <p:txBody>
          <a:bodyPr wrap="square">
            <a:spAutoFit/>
          </a:bodyPr>
          <a:lstStyle/>
          <a:p>
            <a:pPr lvl="0"/>
            <a:r>
              <a:rPr lang="es-ES" sz="1400" b="1" dirty="0">
                <a:solidFill>
                  <a:srgbClr val="00AAC6"/>
                </a:solidFill>
                <a:latin typeface="Helvetica" pitchFamily="2" charset="0"/>
              </a:rPr>
              <a:t>Existen cambios en las motivaciones para jugar</a:t>
            </a:r>
          </a:p>
          <a:p>
            <a:pPr lvl="0"/>
            <a:r>
              <a:rPr lang="es-ES" sz="1200" dirty="0">
                <a:solidFill>
                  <a:schemeClr val="bg2">
                    <a:lumMod val="25000"/>
                  </a:schemeClr>
                </a:solidFill>
                <a:latin typeface="Helvetica" pitchFamily="2" charset="0"/>
              </a:rPr>
              <a:t> </a:t>
            </a:r>
          </a:p>
          <a:p>
            <a:pPr marL="171450" indent="-171450">
              <a:buFont typeface="Arial" panose="020B0604020202020204" pitchFamily="34" charset="0"/>
              <a:buChar char="•"/>
            </a:pPr>
            <a:r>
              <a:rPr lang="es-ES" sz="1200" dirty="0">
                <a:solidFill>
                  <a:schemeClr val="bg2">
                    <a:lumMod val="25000"/>
                  </a:schemeClr>
                </a:solidFill>
                <a:latin typeface="Helvetica" pitchFamily="2" charset="0"/>
              </a:rPr>
              <a:t>Juego social (de 45,8% a 30,8% la proporción de personas que juegan solas)</a:t>
            </a:r>
          </a:p>
          <a:p>
            <a:pPr marL="171450" indent="-171450">
              <a:buFont typeface="Arial" panose="020B0604020202020204" pitchFamily="34" charset="0"/>
              <a:buChar char="•"/>
            </a:pPr>
            <a:r>
              <a:rPr lang="es-ES" sz="1200" dirty="0">
                <a:solidFill>
                  <a:schemeClr val="bg2">
                    <a:lumMod val="25000"/>
                  </a:schemeClr>
                </a:solidFill>
                <a:latin typeface="Helvetica" pitchFamily="2" charset="0"/>
              </a:rPr>
              <a:t>Motivaciones para jugar son también sociales (Beneficencia, socialización, entretención)</a:t>
            </a:r>
          </a:p>
          <a:p>
            <a:pPr lvl="0"/>
            <a:endParaRPr lang="es-ES" sz="1200" dirty="0">
              <a:solidFill>
                <a:schemeClr val="bg2">
                  <a:lumMod val="25000"/>
                </a:schemeClr>
              </a:solidFill>
              <a:latin typeface="Helvetica" pitchFamily="2" charset="0"/>
            </a:endParaRPr>
          </a:p>
          <a:p>
            <a:pPr lvl="0"/>
            <a:r>
              <a:rPr lang="es-ES" sz="1400" b="1" dirty="0">
                <a:solidFill>
                  <a:srgbClr val="00AAC6"/>
                </a:solidFill>
                <a:latin typeface="Helvetica" pitchFamily="2" charset="0"/>
              </a:rPr>
              <a:t>Existen cambios también en el riesgo asociado al juego:</a:t>
            </a:r>
          </a:p>
          <a:p>
            <a:pPr lvl="0"/>
            <a:endParaRPr lang="es-ES" sz="1200" dirty="0">
              <a:solidFill>
                <a:schemeClr val="bg2">
                  <a:lumMod val="25000"/>
                </a:schemeClr>
              </a:solidFill>
              <a:latin typeface="Helvetica" pitchFamily="2" charset="0"/>
            </a:endParaRPr>
          </a:p>
          <a:p>
            <a:pPr marL="171450" indent="-171450">
              <a:buFont typeface="Arial" panose="020B0604020202020204" pitchFamily="34" charset="0"/>
              <a:buChar char="•"/>
            </a:pPr>
            <a:r>
              <a:rPr lang="es-ES" sz="1200" dirty="0">
                <a:solidFill>
                  <a:schemeClr val="bg2">
                    <a:lumMod val="25000"/>
                  </a:schemeClr>
                </a:solidFill>
                <a:latin typeface="Helvetica" pitchFamily="2" charset="0"/>
              </a:rPr>
              <a:t>La proporción de jugadores en riesgo ha aumentado entre 2015 y 2018 (1,9%)</a:t>
            </a:r>
          </a:p>
          <a:p>
            <a:pPr marL="171450" indent="-171450">
              <a:buFont typeface="Arial" panose="020B0604020202020204" pitchFamily="34" charset="0"/>
              <a:buChar char="•"/>
            </a:pPr>
            <a:r>
              <a:rPr lang="es-CL" sz="1200" dirty="0">
                <a:solidFill>
                  <a:schemeClr val="bg2">
                    <a:lumMod val="25000"/>
                  </a:schemeClr>
                </a:solidFill>
                <a:latin typeface="Helvetica" pitchFamily="2" charset="0"/>
              </a:rPr>
              <a:t>Dicho aumento se ha dado principalmente en el segmento de Jugadores en Riesgo (Vida: </a:t>
            </a:r>
            <a:r>
              <a:rPr lang="pt-BR" sz="1200" dirty="0">
                <a:solidFill>
                  <a:schemeClr val="bg2">
                    <a:lumMod val="25000"/>
                  </a:schemeClr>
                </a:solidFill>
                <a:latin typeface="Helvetica" pitchFamily="2" charset="0"/>
              </a:rPr>
              <a:t>8,9% a 11,4%; Ultimo </a:t>
            </a:r>
            <a:r>
              <a:rPr lang="pt-BR" sz="1200" dirty="0" err="1">
                <a:solidFill>
                  <a:schemeClr val="bg2">
                    <a:lumMod val="25000"/>
                  </a:schemeClr>
                </a:solidFill>
                <a:latin typeface="Helvetica" pitchFamily="2" charset="0"/>
              </a:rPr>
              <a:t>año</a:t>
            </a:r>
            <a:r>
              <a:rPr lang="pt-BR" sz="1200" dirty="0">
                <a:solidFill>
                  <a:schemeClr val="bg2">
                    <a:lumMod val="25000"/>
                  </a:schemeClr>
                </a:solidFill>
                <a:latin typeface="Helvetica" pitchFamily="2" charset="0"/>
              </a:rPr>
              <a:t>: 5,3% a 7,4%)</a:t>
            </a:r>
            <a:endParaRPr lang="es-CL" sz="1200" dirty="0">
              <a:solidFill>
                <a:schemeClr val="bg2">
                  <a:lumMod val="25000"/>
                </a:schemeClr>
              </a:solidFill>
              <a:latin typeface="Helvetica" pitchFamily="2" charset="0"/>
            </a:endParaRPr>
          </a:p>
          <a:p>
            <a:pPr marL="171450" indent="-171450">
              <a:buFont typeface="Arial" panose="020B0604020202020204" pitchFamily="34" charset="0"/>
              <a:buChar char="•"/>
            </a:pPr>
            <a:r>
              <a:rPr lang="es-CL" sz="1200" dirty="0">
                <a:solidFill>
                  <a:schemeClr val="bg2">
                    <a:lumMod val="25000"/>
                  </a:schemeClr>
                </a:solidFill>
                <a:latin typeface="Helvetica" pitchFamily="2" charset="0"/>
              </a:rPr>
              <a:t>Jugadores </a:t>
            </a:r>
            <a:r>
              <a:rPr lang="es-ES" sz="1200" dirty="0">
                <a:solidFill>
                  <a:schemeClr val="bg2">
                    <a:lumMod val="25000"/>
                  </a:schemeClr>
                </a:solidFill>
                <a:latin typeface="Helvetica" pitchFamily="2" charset="0"/>
              </a:rPr>
              <a:t>problemáticos y patológicos no han variado considerablemente se mantiene cerca de un 4,7%.  (Vida: 3,3% problemático y 1,4% patológico; Último año: 1,4% problemático y 0,8% patológico)</a:t>
            </a:r>
            <a:endParaRPr lang="es-CL" sz="1200" dirty="0">
              <a:solidFill>
                <a:schemeClr val="bg2">
                  <a:lumMod val="25000"/>
                </a:schemeClr>
              </a:solidFill>
              <a:latin typeface="Helvetica" pitchFamily="2" charset="0"/>
            </a:endParaRPr>
          </a:p>
        </p:txBody>
      </p:sp>
    </p:spTree>
    <p:extLst>
      <p:ext uri="{BB962C8B-B14F-4D97-AF65-F5344CB8AC3E}">
        <p14:creationId xmlns:p14="http://schemas.microsoft.com/office/powerpoint/2010/main" val="179277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iterate>
                                    <p:tmAbs val="0"/>
                                  </p:iterate>
                                  <p:childTnLst>
                                    <p:set>
                                      <p:cBhvr>
                                        <p:cTn id="6" fill="hold"/>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100000">
                                          <p:val>
                                            <p:strVal val="#ppt_x"/>
                                          </p:val>
                                        </p:tav>
                                      </p:tavLst>
                                    </p:anim>
                                    <p:anim calcmode="lin" valueType="num">
                                      <p:cBhvr>
                                        <p:cTn id="8" dur="50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iterate>
                                    <p:tmAbs val="0"/>
                                  </p:iterate>
                                  <p:childTnLst>
                                    <p:set>
                                      <p:cBhvr>
                                        <p:cTn id="11" fill="hold"/>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dvAuto="0"/>
      <p:bldP spid="10" grpId="0"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2C2325C2-E613-CD46-AEB2-B337109CCD0E}"/>
              </a:ext>
            </a:extLst>
          </p:cNvPr>
          <p:cNvSpPr/>
          <p:nvPr/>
        </p:nvSpPr>
        <p:spPr>
          <a:xfrm>
            <a:off x="680224" y="1772271"/>
            <a:ext cx="7789127" cy="2923877"/>
          </a:xfrm>
          <a:prstGeom prst="rect">
            <a:avLst/>
          </a:prstGeom>
        </p:spPr>
        <p:txBody>
          <a:bodyPr wrap="square">
            <a:spAutoFit/>
          </a:bodyPr>
          <a:lstStyle/>
          <a:p>
            <a:pPr lvl="0"/>
            <a:r>
              <a:rPr lang="es-ES" sz="1400" b="1" dirty="0">
                <a:solidFill>
                  <a:srgbClr val="00AAC6"/>
                </a:solidFill>
                <a:latin typeface="Helvetica" pitchFamily="2" charset="0"/>
              </a:rPr>
              <a:t>Las poblaciones con mayor proporción de jugadores en riesgo son: </a:t>
            </a:r>
          </a:p>
          <a:p>
            <a:pPr lvl="0"/>
            <a:endParaRPr lang="es-ES" sz="1200" dirty="0">
              <a:solidFill>
                <a:schemeClr val="bg2">
                  <a:lumMod val="25000"/>
                </a:schemeClr>
              </a:solidFill>
              <a:latin typeface="Helvetica" pitchFamily="2" charset="0"/>
            </a:endParaRPr>
          </a:p>
          <a:p>
            <a:pPr marL="171450" indent="-171450">
              <a:buFont typeface="Arial" panose="020B0604020202020204" pitchFamily="34" charset="0"/>
              <a:buChar char="•"/>
            </a:pPr>
            <a:r>
              <a:rPr lang="es-ES" sz="1200" dirty="0">
                <a:solidFill>
                  <a:schemeClr val="bg2">
                    <a:lumMod val="25000"/>
                  </a:schemeClr>
                </a:solidFill>
                <a:latin typeface="Helvetica" pitchFamily="2" charset="0"/>
              </a:rPr>
              <a:t>Los hombres (22,9%)</a:t>
            </a:r>
          </a:p>
          <a:p>
            <a:pPr marL="171450" indent="-171450">
              <a:buFont typeface="Arial" panose="020B0604020202020204" pitchFamily="34" charset="0"/>
              <a:buChar char="•"/>
            </a:pPr>
            <a:r>
              <a:rPr lang="es-ES" sz="1200" dirty="0">
                <a:solidFill>
                  <a:schemeClr val="bg2">
                    <a:lumMod val="25000"/>
                  </a:schemeClr>
                </a:solidFill>
                <a:latin typeface="Helvetica" pitchFamily="2" charset="0"/>
              </a:rPr>
              <a:t>Las personas de mayor edad (18,2%)</a:t>
            </a:r>
          </a:p>
          <a:p>
            <a:pPr marL="171450" indent="-171450">
              <a:buFont typeface="Arial" panose="020B0604020202020204" pitchFamily="34" charset="0"/>
              <a:buChar char="•"/>
            </a:pPr>
            <a:r>
              <a:rPr lang="es-ES" sz="1200" dirty="0">
                <a:solidFill>
                  <a:schemeClr val="bg2">
                    <a:lumMod val="25000"/>
                  </a:schemeClr>
                </a:solidFill>
                <a:latin typeface="Helvetica" pitchFamily="2" charset="0"/>
              </a:rPr>
              <a:t>El segmento D (19%)</a:t>
            </a:r>
          </a:p>
          <a:p>
            <a:pPr lvl="0"/>
            <a:endParaRPr lang="es-ES" sz="1200" dirty="0">
              <a:solidFill>
                <a:schemeClr val="bg2">
                  <a:lumMod val="25000"/>
                </a:schemeClr>
              </a:solidFill>
              <a:latin typeface="Helvetica" pitchFamily="2" charset="0"/>
            </a:endParaRPr>
          </a:p>
          <a:p>
            <a:pPr lvl="0"/>
            <a:r>
              <a:rPr lang="es-CL" sz="1400" b="1" dirty="0">
                <a:solidFill>
                  <a:srgbClr val="00AAC6"/>
                </a:solidFill>
                <a:latin typeface="Helvetica" pitchFamily="2" charset="0"/>
              </a:rPr>
              <a:t>Juego patológico: Cambio en el perfil</a:t>
            </a:r>
          </a:p>
          <a:p>
            <a:pPr lvl="0"/>
            <a:endParaRPr lang="es-CL" sz="1200" b="1" dirty="0">
              <a:solidFill>
                <a:schemeClr val="bg2">
                  <a:lumMod val="25000"/>
                </a:schemeClr>
              </a:solidFill>
              <a:latin typeface="Helvetica" pitchFamily="2" charset="0"/>
            </a:endParaRPr>
          </a:p>
          <a:p>
            <a:pPr marL="171450" indent="-171450">
              <a:buFont typeface="Arial" panose="020B0604020202020204" pitchFamily="34" charset="0"/>
              <a:buChar char="•"/>
            </a:pPr>
            <a:r>
              <a:rPr lang="es-CL" sz="1200" b="1" dirty="0">
                <a:solidFill>
                  <a:schemeClr val="bg2">
                    <a:lumMod val="25000"/>
                  </a:schemeClr>
                </a:solidFill>
                <a:latin typeface="Helvetica" pitchFamily="2" charset="0"/>
              </a:rPr>
              <a:t>De mujeres a hombres (M2015: 79,7%; H2018: 64,6%)</a:t>
            </a:r>
          </a:p>
          <a:p>
            <a:pPr marL="171450" indent="-171450">
              <a:buFont typeface="Arial" panose="020B0604020202020204" pitchFamily="34" charset="0"/>
              <a:buChar char="•"/>
            </a:pPr>
            <a:endParaRPr lang="es-CL" sz="1200" b="1" dirty="0">
              <a:solidFill>
                <a:schemeClr val="bg2">
                  <a:lumMod val="25000"/>
                </a:schemeClr>
              </a:solidFill>
              <a:latin typeface="Helvetica" pitchFamily="2" charset="0"/>
            </a:endParaRPr>
          </a:p>
          <a:p>
            <a:pPr marL="628650" lvl="1" indent="-171450">
              <a:buFont typeface="Arial" panose="020B0604020202020204" pitchFamily="34" charset="0"/>
              <a:buChar char="•"/>
            </a:pPr>
            <a:r>
              <a:rPr lang="es-CL" sz="1200" b="1" dirty="0">
                <a:solidFill>
                  <a:schemeClr val="bg2">
                    <a:lumMod val="25000"/>
                  </a:schemeClr>
                </a:solidFill>
                <a:latin typeface="Helvetica" pitchFamily="2" charset="0"/>
              </a:rPr>
              <a:t>De jóvenes a mayores </a:t>
            </a:r>
            <a:r>
              <a:rPr lang="es-CL" sz="1200" dirty="0">
                <a:solidFill>
                  <a:schemeClr val="bg2">
                    <a:lumMod val="25000"/>
                  </a:schemeClr>
                </a:solidFill>
                <a:latin typeface="Helvetica" pitchFamily="2" charset="0"/>
              </a:rPr>
              <a:t>(2015: 57,8% menor de 40 años </a:t>
            </a:r>
          </a:p>
          <a:p>
            <a:pPr marL="628650" lvl="1" indent="-171450">
              <a:buFont typeface="Arial" panose="020B0604020202020204" pitchFamily="34" charset="0"/>
              <a:buChar char="•"/>
            </a:pPr>
            <a:r>
              <a:rPr lang="es-CL" sz="1200" dirty="0">
                <a:solidFill>
                  <a:schemeClr val="bg2">
                    <a:lumMod val="25000"/>
                  </a:schemeClr>
                </a:solidFill>
                <a:latin typeface="Helvetica" pitchFamily="2" charset="0"/>
              </a:rPr>
              <a:t>2018: 88,3% mayor de 40 años</a:t>
            </a:r>
          </a:p>
          <a:p>
            <a:pPr marL="628650" lvl="1" indent="-171450">
              <a:buFont typeface="Arial" panose="020B0604020202020204" pitchFamily="34" charset="0"/>
              <a:buChar char="•"/>
            </a:pPr>
            <a:endParaRPr lang="es-CL" sz="1200" b="1" dirty="0">
              <a:solidFill>
                <a:schemeClr val="bg2">
                  <a:lumMod val="25000"/>
                </a:schemeClr>
              </a:solidFill>
              <a:latin typeface="Helvetica" pitchFamily="2" charset="0"/>
            </a:endParaRPr>
          </a:p>
          <a:p>
            <a:pPr marL="171450" indent="-171450">
              <a:buFont typeface="Arial" panose="020B0604020202020204" pitchFamily="34" charset="0"/>
              <a:buChar char="•"/>
            </a:pPr>
            <a:r>
              <a:rPr lang="es-CL" sz="1200" b="1" dirty="0">
                <a:solidFill>
                  <a:schemeClr val="bg2">
                    <a:lumMod val="25000"/>
                  </a:schemeClr>
                </a:solidFill>
                <a:latin typeface="Helvetica" pitchFamily="2" charset="0"/>
              </a:rPr>
              <a:t>Se mantiene la situación de vulnerabilidad (D: 74,8%)</a:t>
            </a:r>
            <a:endParaRPr lang="es-CL" sz="1200" dirty="0">
              <a:solidFill>
                <a:schemeClr val="bg2">
                  <a:lumMod val="25000"/>
                </a:schemeClr>
              </a:solidFill>
              <a:latin typeface="Helvetica" pitchFamily="2" charset="0"/>
            </a:endParaRPr>
          </a:p>
          <a:p>
            <a:pPr lvl="0"/>
            <a:endParaRPr lang="es-ES" sz="1200" dirty="0">
              <a:solidFill>
                <a:schemeClr val="bg2">
                  <a:lumMod val="25000"/>
                </a:schemeClr>
              </a:solidFill>
              <a:latin typeface="Helvetica" pitchFamily="2" charset="0"/>
            </a:endParaRPr>
          </a:p>
        </p:txBody>
      </p:sp>
      <p:sp>
        <p:nvSpPr>
          <p:cNvPr id="8" name="TextBox 1">
            <a:extLst>
              <a:ext uri="{FF2B5EF4-FFF2-40B4-BE49-F238E27FC236}">
                <a16:creationId xmlns:a16="http://schemas.microsoft.com/office/drawing/2014/main" id="{A91236F9-82EC-1B49-A772-5C3F70AFD983}"/>
              </a:ext>
            </a:extLst>
          </p:cNvPr>
          <p:cNvSpPr txBox="1"/>
          <p:nvPr/>
        </p:nvSpPr>
        <p:spPr>
          <a:xfrm>
            <a:off x="1739299" y="660792"/>
            <a:ext cx="5665400" cy="438582"/>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34290" bIns="34290">
            <a:spAutoFit/>
          </a:bodyPr>
          <a:lstStyle/>
          <a:p>
            <a:pPr algn="ctr">
              <a:defRPr sz="9600" b="1">
                <a:latin typeface="Roboto Black"/>
                <a:ea typeface="Roboto Black"/>
                <a:cs typeface="Roboto Black"/>
                <a:sym typeface="Roboto Black"/>
              </a:defRPr>
            </a:pPr>
            <a:r>
              <a:rPr lang="es-ES" sz="2400" dirty="0">
                <a:latin typeface="Helvetica" pitchFamily="2" charset="0"/>
              </a:rPr>
              <a:t>CONCLUSIONES</a:t>
            </a:r>
          </a:p>
        </p:txBody>
      </p:sp>
      <p:sp>
        <p:nvSpPr>
          <p:cNvPr id="14" name="Rectangle 2">
            <a:extLst>
              <a:ext uri="{FF2B5EF4-FFF2-40B4-BE49-F238E27FC236}">
                <a16:creationId xmlns:a16="http://schemas.microsoft.com/office/drawing/2014/main" id="{A440EB83-9A65-0A40-975B-8260073344EE}"/>
              </a:ext>
            </a:extLst>
          </p:cNvPr>
          <p:cNvSpPr txBox="1"/>
          <p:nvPr/>
        </p:nvSpPr>
        <p:spPr>
          <a:xfrm>
            <a:off x="3186605" y="1102696"/>
            <a:ext cx="277672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p>
            <a:pPr algn="ctr">
              <a:defRPr sz="2400">
                <a:latin typeface="+mj-lt"/>
                <a:ea typeface="+mj-ea"/>
                <a:cs typeface="+mj-cs"/>
                <a:sym typeface="Helvetica"/>
              </a:defRPr>
            </a:pPr>
            <a:r>
              <a:rPr lang="es-MX" sz="1400" b="1" dirty="0">
                <a:solidFill>
                  <a:srgbClr val="00AAC6"/>
                </a:solidFill>
                <a:latin typeface="Helvetica" pitchFamily="2" charset="0"/>
                <a:sym typeface="Helvetica"/>
              </a:rPr>
              <a:t>Encuesta de Hábitos de Juego</a:t>
            </a:r>
            <a:endParaRPr sz="1400" b="1" dirty="0">
              <a:solidFill>
                <a:srgbClr val="00AAC6"/>
              </a:solidFill>
              <a:latin typeface="Helvetica" pitchFamily="2" charset="0"/>
            </a:endParaRPr>
          </a:p>
        </p:txBody>
      </p:sp>
      <p:pic>
        <p:nvPicPr>
          <p:cNvPr id="16" name="Imagen 15">
            <a:extLst>
              <a:ext uri="{FF2B5EF4-FFF2-40B4-BE49-F238E27FC236}">
                <a16:creationId xmlns:a16="http://schemas.microsoft.com/office/drawing/2014/main" id="{BA7F3E2E-AFF3-AE4C-98EB-AC96790D1CCC}"/>
              </a:ext>
            </a:extLst>
          </p:cNvPr>
          <p:cNvPicPr>
            <a:picLocks noChangeAspect="1"/>
          </p:cNvPicPr>
          <p:nvPr/>
        </p:nvPicPr>
        <p:blipFill>
          <a:blip r:embed="rId2"/>
          <a:stretch>
            <a:fillRect/>
          </a:stretch>
        </p:blipFill>
        <p:spPr>
          <a:xfrm>
            <a:off x="4284290" y="325225"/>
            <a:ext cx="581352" cy="221010"/>
          </a:xfrm>
          <a:prstGeom prst="rect">
            <a:avLst/>
          </a:prstGeom>
        </p:spPr>
      </p:pic>
      <p:pic>
        <p:nvPicPr>
          <p:cNvPr id="17" name="Imagen 16">
            <a:extLst>
              <a:ext uri="{FF2B5EF4-FFF2-40B4-BE49-F238E27FC236}">
                <a16:creationId xmlns:a16="http://schemas.microsoft.com/office/drawing/2014/main" id="{B3E05544-8B3A-744E-A942-DA83B547CF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29208"/>
            <a:ext cx="1341181" cy="1152813"/>
          </a:xfrm>
          <a:prstGeom prst="rect">
            <a:avLst/>
          </a:prstGeom>
        </p:spPr>
      </p:pic>
      <p:pic>
        <p:nvPicPr>
          <p:cNvPr id="18" name="Imagen 17">
            <a:extLst>
              <a:ext uri="{FF2B5EF4-FFF2-40B4-BE49-F238E27FC236}">
                <a16:creationId xmlns:a16="http://schemas.microsoft.com/office/drawing/2014/main" id="{F3F41013-E276-D24D-9FEF-9CD08E8BFD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9038" y="129208"/>
            <a:ext cx="1341181" cy="1152813"/>
          </a:xfrm>
          <a:prstGeom prst="rect">
            <a:avLst/>
          </a:prstGeom>
        </p:spPr>
      </p:pic>
    </p:spTree>
    <p:extLst>
      <p:ext uri="{BB962C8B-B14F-4D97-AF65-F5344CB8AC3E}">
        <p14:creationId xmlns:p14="http://schemas.microsoft.com/office/powerpoint/2010/main" val="11030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iterate>
                                    <p:tmAbs val="0"/>
                                  </p:iterate>
                                  <p:childTnLst>
                                    <p:set>
                                      <p:cBhvr>
                                        <p:cTn id="6" fill="hold"/>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100000">
                                          <p:val>
                                            <p:strVal val="#ppt_x"/>
                                          </p:val>
                                        </p:tav>
                                      </p:tavLst>
                                    </p:anim>
                                    <p:anim calcmode="lin" valueType="num">
                                      <p:cBhvr>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iterate>
                                    <p:tmAbs val="0"/>
                                  </p:iterate>
                                  <p:childTnLst>
                                    <p:set>
                                      <p:cBhvr>
                                        <p:cTn id="11" fill="hold"/>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dvAuto="0"/>
      <p:bldP spid="14" grpId="0"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2C2325C2-E613-CD46-AEB2-B337109CCD0E}"/>
              </a:ext>
            </a:extLst>
          </p:cNvPr>
          <p:cNvSpPr/>
          <p:nvPr/>
        </p:nvSpPr>
        <p:spPr>
          <a:xfrm>
            <a:off x="680224" y="2090080"/>
            <a:ext cx="7789127" cy="1661993"/>
          </a:xfrm>
          <a:prstGeom prst="rect">
            <a:avLst/>
          </a:prstGeom>
        </p:spPr>
        <p:txBody>
          <a:bodyPr wrap="square">
            <a:spAutoFit/>
          </a:bodyPr>
          <a:lstStyle/>
          <a:p>
            <a:pPr marL="285750" indent="-285750" algn="just">
              <a:buFont typeface="Arial" panose="020B0604020202020204" pitchFamily="34" charset="0"/>
              <a:buChar char="•"/>
            </a:pPr>
            <a:r>
              <a:rPr lang="es-CL" sz="1200" dirty="0">
                <a:latin typeface="Helvetica" pitchFamily="2" charset="0"/>
              </a:rPr>
              <a:t>Al comparar la población considerada “en riesgo” con el resto de la población en variables psicológicas y sociales, se observaron diferencias estadísticamente significativas.</a:t>
            </a:r>
          </a:p>
          <a:p>
            <a:pPr marL="285750" indent="-285750" algn="just">
              <a:buFont typeface="Arial" panose="020B0604020202020204" pitchFamily="34" charset="0"/>
              <a:buChar char="•"/>
            </a:pPr>
            <a:endParaRPr lang="es-CL" sz="1200" dirty="0">
              <a:latin typeface="Helvetica" pitchFamily="2" charset="0"/>
            </a:endParaRPr>
          </a:p>
          <a:p>
            <a:pPr marL="285750" indent="-285750" algn="just">
              <a:buFont typeface="Arial" panose="020B0604020202020204" pitchFamily="34" charset="0"/>
              <a:buChar char="•"/>
            </a:pPr>
            <a:r>
              <a:rPr lang="es-CL" sz="1200" dirty="0">
                <a:latin typeface="Helvetica" pitchFamily="2" charset="0"/>
              </a:rPr>
              <a:t>Las diferencias encontradas en todas estas variables psicosociales son desfavorables para la población “en riesgo”, en comparación a la población de “bajo riesgo”.</a:t>
            </a:r>
          </a:p>
          <a:p>
            <a:pPr marL="285750" indent="-285750" algn="just">
              <a:buFont typeface="Arial" panose="020B0604020202020204" pitchFamily="34" charset="0"/>
              <a:buChar char="•"/>
            </a:pPr>
            <a:endParaRPr lang="es-CL" sz="1400" dirty="0">
              <a:latin typeface="Helvetica" pitchFamily="2" charset="0"/>
            </a:endParaRPr>
          </a:p>
          <a:p>
            <a:pPr marL="285750" indent="-285750" algn="just">
              <a:buFont typeface="Arial" panose="020B0604020202020204" pitchFamily="34" charset="0"/>
              <a:buChar char="•"/>
            </a:pPr>
            <a:r>
              <a:rPr lang="es-CL" sz="1400" b="1" dirty="0">
                <a:solidFill>
                  <a:srgbClr val="00AAC6"/>
                </a:solidFill>
                <a:latin typeface="Helvetica" pitchFamily="2" charset="0"/>
              </a:rPr>
              <a:t>Esto lleva a la necesidad de evaluar el problema riesgoso como un problema de política pública.</a:t>
            </a:r>
          </a:p>
        </p:txBody>
      </p:sp>
      <p:sp>
        <p:nvSpPr>
          <p:cNvPr id="8" name="TextBox 1">
            <a:extLst>
              <a:ext uri="{FF2B5EF4-FFF2-40B4-BE49-F238E27FC236}">
                <a16:creationId xmlns:a16="http://schemas.microsoft.com/office/drawing/2014/main" id="{A91236F9-82EC-1B49-A772-5C3F70AFD983}"/>
              </a:ext>
            </a:extLst>
          </p:cNvPr>
          <p:cNvSpPr txBox="1"/>
          <p:nvPr/>
        </p:nvSpPr>
        <p:spPr>
          <a:xfrm>
            <a:off x="1739299" y="660792"/>
            <a:ext cx="5665400" cy="438582"/>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34290" bIns="34290">
            <a:spAutoFit/>
          </a:bodyPr>
          <a:lstStyle/>
          <a:p>
            <a:pPr algn="ctr">
              <a:defRPr sz="9600" b="1">
                <a:latin typeface="Roboto Black"/>
                <a:ea typeface="Roboto Black"/>
                <a:cs typeface="Roboto Black"/>
                <a:sym typeface="Roboto Black"/>
              </a:defRPr>
            </a:pPr>
            <a:r>
              <a:rPr lang="es-ES" sz="2400" dirty="0">
                <a:latin typeface="Helvetica" pitchFamily="2" charset="0"/>
              </a:rPr>
              <a:t>CONCLUSIONES</a:t>
            </a:r>
          </a:p>
        </p:txBody>
      </p:sp>
      <p:sp>
        <p:nvSpPr>
          <p:cNvPr id="14" name="Rectangle 2">
            <a:extLst>
              <a:ext uri="{FF2B5EF4-FFF2-40B4-BE49-F238E27FC236}">
                <a16:creationId xmlns:a16="http://schemas.microsoft.com/office/drawing/2014/main" id="{A440EB83-9A65-0A40-975B-8260073344EE}"/>
              </a:ext>
            </a:extLst>
          </p:cNvPr>
          <p:cNvSpPr txBox="1"/>
          <p:nvPr/>
        </p:nvSpPr>
        <p:spPr>
          <a:xfrm>
            <a:off x="3186605" y="1102696"/>
            <a:ext cx="277672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p>
            <a:pPr algn="ctr">
              <a:defRPr sz="2400">
                <a:latin typeface="+mj-lt"/>
                <a:ea typeface="+mj-ea"/>
                <a:cs typeface="+mj-cs"/>
                <a:sym typeface="Helvetica"/>
              </a:defRPr>
            </a:pPr>
            <a:r>
              <a:rPr lang="es-MX" sz="1400" b="1" dirty="0">
                <a:solidFill>
                  <a:srgbClr val="00AAC6"/>
                </a:solidFill>
                <a:latin typeface="Helvetica" pitchFamily="2" charset="0"/>
                <a:sym typeface="Helvetica"/>
              </a:rPr>
              <a:t>Encuesta de Hábitos de Juego</a:t>
            </a:r>
            <a:endParaRPr sz="1400" b="1" dirty="0">
              <a:solidFill>
                <a:srgbClr val="00AAC6"/>
              </a:solidFill>
              <a:latin typeface="Helvetica" pitchFamily="2" charset="0"/>
            </a:endParaRPr>
          </a:p>
        </p:txBody>
      </p:sp>
      <p:pic>
        <p:nvPicPr>
          <p:cNvPr id="16" name="Imagen 15">
            <a:extLst>
              <a:ext uri="{FF2B5EF4-FFF2-40B4-BE49-F238E27FC236}">
                <a16:creationId xmlns:a16="http://schemas.microsoft.com/office/drawing/2014/main" id="{BA7F3E2E-AFF3-AE4C-98EB-AC96790D1CCC}"/>
              </a:ext>
            </a:extLst>
          </p:cNvPr>
          <p:cNvPicPr>
            <a:picLocks noChangeAspect="1"/>
          </p:cNvPicPr>
          <p:nvPr/>
        </p:nvPicPr>
        <p:blipFill>
          <a:blip r:embed="rId2"/>
          <a:stretch>
            <a:fillRect/>
          </a:stretch>
        </p:blipFill>
        <p:spPr>
          <a:xfrm>
            <a:off x="4284290" y="325225"/>
            <a:ext cx="581352" cy="221010"/>
          </a:xfrm>
          <a:prstGeom prst="rect">
            <a:avLst/>
          </a:prstGeom>
        </p:spPr>
      </p:pic>
      <p:pic>
        <p:nvPicPr>
          <p:cNvPr id="17" name="Imagen 16">
            <a:extLst>
              <a:ext uri="{FF2B5EF4-FFF2-40B4-BE49-F238E27FC236}">
                <a16:creationId xmlns:a16="http://schemas.microsoft.com/office/drawing/2014/main" id="{B3E05544-8B3A-744E-A942-DA83B547CF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29208"/>
            <a:ext cx="1341181" cy="1152813"/>
          </a:xfrm>
          <a:prstGeom prst="rect">
            <a:avLst/>
          </a:prstGeom>
        </p:spPr>
      </p:pic>
      <p:pic>
        <p:nvPicPr>
          <p:cNvPr id="18" name="Imagen 17">
            <a:extLst>
              <a:ext uri="{FF2B5EF4-FFF2-40B4-BE49-F238E27FC236}">
                <a16:creationId xmlns:a16="http://schemas.microsoft.com/office/drawing/2014/main" id="{F3F41013-E276-D24D-9FEF-9CD08E8BFD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9038" y="129208"/>
            <a:ext cx="1341181" cy="1152813"/>
          </a:xfrm>
          <a:prstGeom prst="rect">
            <a:avLst/>
          </a:prstGeom>
        </p:spPr>
      </p:pic>
    </p:spTree>
    <p:extLst>
      <p:ext uri="{BB962C8B-B14F-4D97-AF65-F5344CB8AC3E}">
        <p14:creationId xmlns:p14="http://schemas.microsoft.com/office/powerpoint/2010/main" val="386085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iterate>
                                    <p:tmAbs val="0"/>
                                  </p:iterate>
                                  <p:childTnLst>
                                    <p:set>
                                      <p:cBhvr>
                                        <p:cTn id="6" fill="hold"/>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100000">
                                          <p:val>
                                            <p:strVal val="#ppt_x"/>
                                          </p:val>
                                        </p:tav>
                                      </p:tavLst>
                                    </p:anim>
                                    <p:anim calcmode="lin" valueType="num">
                                      <p:cBhvr>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iterate>
                                    <p:tmAbs val="0"/>
                                  </p:iterate>
                                  <p:childTnLst>
                                    <p:set>
                                      <p:cBhvr>
                                        <p:cTn id="11" fill="hold"/>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dvAuto="0"/>
      <p:bldP spid="14"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1CF9299-962D-6545-B868-90942D452BE2}"/>
              </a:ext>
            </a:extLst>
          </p:cNvPr>
          <p:cNvSpPr txBox="1"/>
          <p:nvPr/>
        </p:nvSpPr>
        <p:spPr>
          <a:xfrm>
            <a:off x="0" y="-13611"/>
            <a:ext cx="8158004"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CONTEX</a:t>
            </a:r>
            <a:endParaRPr sz="14925" dirty="0">
              <a:latin typeface="Helvetica" pitchFamily="2" charset="0"/>
            </a:endParaRPr>
          </a:p>
        </p:txBody>
      </p:sp>
      <p:sp>
        <p:nvSpPr>
          <p:cNvPr id="5" name="Freeform 3">
            <a:extLst>
              <a:ext uri="{FF2B5EF4-FFF2-40B4-BE49-F238E27FC236}">
                <a16:creationId xmlns:a16="http://schemas.microsoft.com/office/drawing/2014/main" id="{C6F16317-19A0-8545-9098-3CC2C5AFAEFD}"/>
              </a:ext>
            </a:extLst>
          </p:cNvPr>
          <p:cNvSpPr/>
          <p:nvPr/>
        </p:nvSpPr>
        <p:spPr>
          <a:xfrm rot="10800000" flipH="1">
            <a:off x="3906371" y="0"/>
            <a:ext cx="5237630" cy="52376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28" y="20488"/>
                </a:lnTo>
                <a:cubicBezTo>
                  <a:pt x="607" y="9076"/>
                  <a:pt x="10043" y="0"/>
                  <a:pt x="21600" y="0"/>
                </a:cubicBezTo>
                <a:close/>
              </a:path>
            </a:pathLst>
          </a:custGeom>
          <a:solidFill>
            <a:srgbClr val="FFFFFF"/>
          </a:solidFill>
          <a:ln w="25400">
            <a:miter lim="400000"/>
          </a:ln>
          <a:effectLst>
            <a:outerShdw blurRad="762000" dist="508000" dir="5400000" rotWithShape="0">
              <a:srgbClr val="000000">
                <a:alpha val="15000"/>
              </a:srgbClr>
            </a:outerShdw>
          </a:effectLst>
        </p:spPr>
        <p:txBody>
          <a:bodyPr tIns="34290" bIns="34290" anchor="ctr"/>
          <a:lstStyle/>
          <a:p>
            <a:pPr algn="ctr">
              <a:defRPr sz="2800">
                <a:latin typeface="Roboto Light"/>
                <a:ea typeface="Roboto Light"/>
                <a:cs typeface="Roboto Light"/>
                <a:sym typeface="Roboto Light"/>
              </a:defRPr>
            </a:pPr>
            <a:endParaRPr sz="1050"/>
          </a:p>
        </p:txBody>
      </p:sp>
      <p:pic>
        <p:nvPicPr>
          <p:cNvPr id="15" name="Picture Placeholder 2" descr="Picture Placeholder 2">
            <a:extLst>
              <a:ext uri="{FF2B5EF4-FFF2-40B4-BE49-F238E27FC236}">
                <a16:creationId xmlns:a16="http://schemas.microsoft.com/office/drawing/2014/main" id="{EC3DDF6E-3487-984C-B007-25FF80CDCB22}"/>
              </a:ext>
            </a:extLst>
          </p:cNvPr>
          <p:cNvPicPr>
            <a:picLocks noChangeAspect="1"/>
          </p:cNvPicPr>
          <p:nvPr/>
        </p:nvPicPr>
        <p:blipFill>
          <a:blip r:embed="rId2"/>
          <a:srcRect/>
          <a:stretch>
            <a:fillRect/>
          </a:stretch>
        </p:blipFill>
        <p:spPr>
          <a:xfrm>
            <a:off x="4183382" y="0"/>
            <a:ext cx="4960590" cy="496059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11929"/>
                  <a:pt x="9671" y="21600"/>
                  <a:pt x="21600" y="21600"/>
                </a:cubicBezTo>
                <a:lnTo>
                  <a:pt x="21600" y="10437"/>
                </a:lnTo>
                <a:cubicBezTo>
                  <a:pt x="15835" y="10437"/>
                  <a:pt x="11163" y="5765"/>
                  <a:pt x="11163" y="0"/>
                </a:cubicBezTo>
                <a:lnTo>
                  <a:pt x="0" y="0"/>
                </a:lnTo>
                <a:close/>
              </a:path>
            </a:pathLst>
          </a:custGeom>
        </p:spPr>
      </p:pic>
      <p:pic>
        <p:nvPicPr>
          <p:cNvPr id="16" name="Imagen 15">
            <a:extLst>
              <a:ext uri="{FF2B5EF4-FFF2-40B4-BE49-F238E27FC236}">
                <a16:creationId xmlns:a16="http://schemas.microsoft.com/office/drawing/2014/main" id="{17750170-DB65-B842-A746-34C76A255B25}"/>
              </a:ext>
            </a:extLst>
          </p:cNvPr>
          <p:cNvPicPr>
            <a:picLocks noChangeAspect="1"/>
          </p:cNvPicPr>
          <p:nvPr/>
        </p:nvPicPr>
        <p:blipFill>
          <a:blip r:embed="rId3"/>
          <a:stretch>
            <a:fillRect/>
          </a:stretch>
        </p:blipFill>
        <p:spPr>
          <a:xfrm>
            <a:off x="7724833" y="495759"/>
            <a:ext cx="1025312" cy="389788"/>
          </a:xfrm>
          <a:prstGeom prst="rect">
            <a:avLst/>
          </a:prstGeom>
        </p:spPr>
      </p:pic>
      <p:sp>
        <p:nvSpPr>
          <p:cNvPr id="29" name="TextBox 9">
            <a:extLst>
              <a:ext uri="{FF2B5EF4-FFF2-40B4-BE49-F238E27FC236}">
                <a16:creationId xmlns:a16="http://schemas.microsoft.com/office/drawing/2014/main" id="{952B5FD9-FBBB-C54E-973F-A7519962F6F7}"/>
              </a:ext>
            </a:extLst>
          </p:cNvPr>
          <p:cNvSpPr txBox="1"/>
          <p:nvPr/>
        </p:nvSpPr>
        <p:spPr>
          <a:xfrm>
            <a:off x="924872" y="2349460"/>
            <a:ext cx="3200945" cy="2146742"/>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nchor="ctr">
            <a:spAutoFit/>
          </a:bodyPr>
          <a:lstStyle/>
          <a:p>
            <a:pPr algn="just"/>
            <a:r>
              <a:rPr lang="es-ES_tradnl" sz="900" dirty="0">
                <a:latin typeface="Helvetica" pitchFamily="2" charset="0"/>
              </a:rPr>
              <a:t>El presente informe tiene por objeto presentar los resultados de la </a:t>
            </a:r>
            <a:r>
              <a:rPr lang="es-ES_tradnl" sz="900" b="1" dirty="0">
                <a:solidFill>
                  <a:srgbClr val="00AAC6"/>
                </a:solidFill>
                <a:latin typeface="Helvetica" pitchFamily="2" charset="0"/>
              </a:rPr>
              <a:t>Encuesta Metropolitana sobre Conductas de Juego y Juego Patológico Versión 2018</a:t>
            </a:r>
            <a:r>
              <a:rPr lang="es-ES_tradnl" sz="900" dirty="0">
                <a:solidFill>
                  <a:srgbClr val="00AAC6"/>
                </a:solidFill>
                <a:latin typeface="Helvetica" pitchFamily="2" charset="0"/>
              </a:rPr>
              <a:t>, </a:t>
            </a:r>
            <a:r>
              <a:rPr lang="es-ES_tradnl" sz="900" dirty="0">
                <a:latin typeface="Helvetica" pitchFamily="2" charset="0"/>
              </a:rPr>
              <a:t>desarrollada por la Universidad Andrés Bello en conjunto con Corporación de Juego Responsable, la cual tuvo los siguientes objetivos generales:</a:t>
            </a:r>
          </a:p>
          <a:p>
            <a:pPr algn="just"/>
            <a:endParaRPr lang="es-ES_tradnl" sz="900" dirty="0">
              <a:latin typeface="Helvetica" pitchFamily="2" charset="0"/>
            </a:endParaRPr>
          </a:p>
          <a:p>
            <a:pPr lvl="1" algn="just"/>
            <a:r>
              <a:rPr lang="es-ES_tradnl" sz="900" dirty="0">
                <a:latin typeface="Helvetica" pitchFamily="2" charset="0"/>
              </a:rPr>
              <a:t>Evaluar la prevalencia de juego patológico en la población general en el año 2018.</a:t>
            </a:r>
          </a:p>
          <a:p>
            <a:pPr lvl="1" algn="just"/>
            <a:endParaRPr lang="es-ES_tradnl" sz="900" dirty="0">
              <a:latin typeface="Helvetica" pitchFamily="2" charset="0"/>
            </a:endParaRPr>
          </a:p>
          <a:p>
            <a:pPr lvl="1"/>
            <a:r>
              <a:rPr lang="es-ES_tradnl" sz="900" dirty="0">
                <a:latin typeface="Helvetica" pitchFamily="2" charset="0"/>
              </a:rPr>
              <a:t>Comparar estos datos con los obtenidos en la versión 2015 del estudio.</a:t>
            </a:r>
          </a:p>
          <a:p>
            <a:pPr lvl="1"/>
            <a:endParaRPr lang="es-ES_tradnl" sz="900" dirty="0">
              <a:latin typeface="Helvetica" pitchFamily="2" charset="0"/>
            </a:endParaRPr>
          </a:p>
          <a:p>
            <a:pPr lvl="1"/>
            <a:r>
              <a:rPr lang="es-ES_tradnl" sz="900" dirty="0">
                <a:latin typeface="Helvetica" pitchFamily="2" charset="0"/>
              </a:rPr>
              <a:t>Identificar la relación entre el juego patológico y distintas variables psicosociales.</a:t>
            </a:r>
          </a:p>
        </p:txBody>
      </p:sp>
      <p:sp>
        <p:nvSpPr>
          <p:cNvPr id="30" name="Shape 2720">
            <a:extLst>
              <a:ext uri="{FF2B5EF4-FFF2-40B4-BE49-F238E27FC236}">
                <a16:creationId xmlns:a16="http://schemas.microsoft.com/office/drawing/2014/main" id="{4FCF98DA-D46F-BD43-95EA-36CBEB5C49C2}"/>
              </a:ext>
            </a:extLst>
          </p:cNvPr>
          <p:cNvSpPr/>
          <p:nvPr/>
        </p:nvSpPr>
        <p:spPr>
          <a:xfrm>
            <a:off x="682875" y="2429018"/>
            <a:ext cx="208659" cy="209069"/>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rgbClr val="00AAC6"/>
          </a:solidFill>
          <a:ln w="12700">
            <a:miter lim="400000"/>
          </a:ln>
        </p:spPr>
        <p:txBody>
          <a:bodyPr tIns="34290" bIns="34290" anchor="ctr"/>
          <a:lstStyle/>
          <a:p>
            <a:pPr defTabSz="171399">
              <a:defRPr sz="3000">
                <a:solidFill>
                  <a:srgbClr val="FFFFFF"/>
                </a:solidFill>
                <a:effectLst>
                  <a:outerShdw blurRad="38100" dist="12700" dir="5400000" rotWithShape="0">
                    <a:srgbClr val="000000">
                      <a:alpha val="50000"/>
                    </a:srgbClr>
                  </a:outerShdw>
                </a:effectLst>
                <a:latin typeface="+mj-lt"/>
                <a:ea typeface="+mj-ea"/>
                <a:cs typeface="+mj-cs"/>
                <a:sym typeface="Helvetica"/>
              </a:defRPr>
            </a:pPr>
            <a:endParaRPr sz="1125" dirty="0">
              <a:highlight>
                <a:srgbClr val="00AAC6"/>
              </a:highlight>
            </a:endParaRPr>
          </a:p>
        </p:txBody>
      </p:sp>
      <p:sp>
        <p:nvSpPr>
          <p:cNvPr id="32" name="TextBox 18">
            <a:extLst>
              <a:ext uri="{FF2B5EF4-FFF2-40B4-BE49-F238E27FC236}">
                <a16:creationId xmlns:a16="http://schemas.microsoft.com/office/drawing/2014/main" id="{1EA53517-2DF9-314F-BE75-E7F8E40679C9}"/>
              </a:ext>
            </a:extLst>
          </p:cNvPr>
          <p:cNvSpPr txBox="1"/>
          <p:nvPr/>
        </p:nvSpPr>
        <p:spPr>
          <a:xfrm>
            <a:off x="828473" y="1253591"/>
            <a:ext cx="3164252"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Contexto</a:t>
            </a:r>
            <a:endParaRPr sz="3600" dirty="0">
              <a:latin typeface="Helvetica" pitchFamily="2" charset="0"/>
            </a:endParaRPr>
          </a:p>
        </p:txBody>
      </p:sp>
      <p:sp>
        <p:nvSpPr>
          <p:cNvPr id="33" name="TextBox 14">
            <a:extLst>
              <a:ext uri="{FF2B5EF4-FFF2-40B4-BE49-F238E27FC236}">
                <a16:creationId xmlns:a16="http://schemas.microsoft.com/office/drawing/2014/main" id="{542E982A-69A0-B844-ACA2-E46977491EE0}"/>
              </a:ext>
            </a:extLst>
          </p:cNvPr>
          <p:cNvSpPr txBox="1"/>
          <p:nvPr/>
        </p:nvSpPr>
        <p:spPr>
          <a:xfrm>
            <a:off x="861526" y="1772964"/>
            <a:ext cx="2924313"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rPr>
              <a:t>Encuesta de Hábitos de Juego</a:t>
            </a:r>
            <a:endParaRPr sz="1400" b="1" dirty="0">
              <a:solidFill>
                <a:srgbClr val="00AAC6"/>
              </a:solidFill>
              <a:latin typeface="Helvetica" pitchFamily="2" charset="0"/>
            </a:endParaRPr>
          </a:p>
        </p:txBody>
      </p:sp>
      <p:grpSp>
        <p:nvGrpSpPr>
          <p:cNvPr id="42" name="Grupo 41">
            <a:extLst>
              <a:ext uri="{FF2B5EF4-FFF2-40B4-BE49-F238E27FC236}">
                <a16:creationId xmlns:a16="http://schemas.microsoft.com/office/drawing/2014/main" id="{C6C0BF49-994D-A246-90A5-819A0D727704}"/>
              </a:ext>
            </a:extLst>
          </p:cNvPr>
          <p:cNvGrpSpPr/>
          <p:nvPr/>
        </p:nvGrpSpPr>
        <p:grpSpPr>
          <a:xfrm>
            <a:off x="1203931" y="3376669"/>
            <a:ext cx="187869" cy="187869"/>
            <a:chOff x="779781" y="3372602"/>
            <a:chExt cx="372579" cy="372579"/>
          </a:xfrm>
        </p:grpSpPr>
        <p:sp>
          <p:nvSpPr>
            <p:cNvPr id="39" name="Oval 69">
              <a:extLst>
                <a:ext uri="{FF2B5EF4-FFF2-40B4-BE49-F238E27FC236}">
                  <a16:creationId xmlns:a16="http://schemas.microsoft.com/office/drawing/2014/main" id="{04EB3DC8-3DD3-8F45-AF90-D4EB94664629}"/>
                </a:ext>
              </a:extLst>
            </p:cNvPr>
            <p:cNvSpPr/>
            <p:nvPr/>
          </p:nvSpPr>
          <p:spPr>
            <a:xfrm>
              <a:off x="779781" y="3372602"/>
              <a:ext cx="372579" cy="372579"/>
            </a:xfrm>
            <a:prstGeom prst="ellipse">
              <a:avLst/>
            </a:prstGeom>
            <a:solidFill>
              <a:srgbClr val="00AAC6">
                <a:alpha val="29000"/>
              </a:srgbClr>
            </a:solidFill>
            <a:ln w="25400" cap="flat">
              <a:noFill/>
              <a:miter lim="400000"/>
            </a:ln>
            <a:effectLst>
              <a:outerShdw blurRad="203200" rotWithShape="0">
                <a:schemeClr val="accent1">
                  <a:alpha val="50000"/>
                </a:schemeClr>
              </a:outerShdw>
            </a:effectLst>
          </p:spPr>
          <p:txBody>
            <a:bodyPr wrap="square" lIns="34290" tIns="34290" rIns="34290" bIns="34290" numCol="1" anchor="ctr">
              <a:noAutofit/>
            </a:bodyPr>
            <a:lstStyle/>
            <a:p>
              <a:pPr defTabSz="619125">
                <a:defRPr sz="4000">
                  <a:solidFill>
                    <a:srgbClr val="74808C"/>
                  </a:solidFill>
                  <a:latin typeface="Poppins"/>
                  <a:ea typeface="Poppins"/>
                  <a:cs typeface="Poppins"/>
                  <a:sym typeface="Poppins"/>
                </a:defRPr>
              </a:pPr>
              <a:endParaRPr sz="1500"/>
            </a:p>
          </p:txBody>
        </p:sp>
        <p:sp>
          <p:nvSpPr>
            <p:cNvPr id="40" name="Oval 70">
              <a:extLst>
                <a:ext uri="{FF2B5EF4-FFF2-40B4-BE49-F238E27FC236}">
                  <a16:creationId xmlns:a16="http://schemas.microsoft.com/office/drawing/2014/main" id="{454AE36F-406F-7A42-A995-B8A63BF983F3}"/>
                </a:ext>
              </a:extLst>
            </p:cNvPr>
            <p:cNvSpPr/>
            <p:nvPr/>
          </p:nvSpPr>
          <p:spPr>
            <a:xfrm>
              <a:off x="834354" y="3427175"/>
              <a:ext cx="263431" cy="263431"/>
            </a:xfrm>
            <a:prstGeom prst="ellipse">
              <a:avLst/>
            </a:prstGeom>
            <a:solidFill>
              <a:srgbClr val="00AAC6">
                <a:alpha val="29000"/>
              </a:srgbClr>
            </a:solidFill>
            <a:ln w="12700" cap="flat">
              <a:noFill/>
              <a:miter lim="400000"/>
            </a:ln>
            <a:effectLst/>
          </p:spPr>
          <p:txBody>
            <a:bodyPr wrap="square" lIns="34290" tIns="34290" rIns="34290" bIns="34290" numCol="1" anchor="ctr">
              <a:noAutofit/>
            </a:bodyPr>
            <a:lstStyle/>
            <a:p>
              <a:pPr defTabSz="619125">
                <a:defRPr sz="4000">
                  <a:solidFill>
                    <a:srgbClr val="74808C"/>
                  </a:solidFill>
                  <a:latin typeface="Poppins"/>
                  <a:ea typeface="Poppins"/>
                  <a:cs typeface="Poppins"/>
                  <a:sym typeface="Poppins"/>
                </a:defRPr>
              </a:pPr>
              <a:endParaRPr sz="1500" dirty="0"/>
            </a:p>
          </p:txBody>
        </p:sp>
        <p:sp>
          <p:nvSpPr>
            <p:cNvPr id="41" name="Oval 71">
              <a:extLst>
                <a:ext uri="{FF2B5EF4-FFF2-40B4-BE49-F238E27FC236}">
                  <a16:creationId xmlns:a16="http://schemas.microsoft.com/office/drawing/2014/main" id="{BBF2D150-FB7B-9A4D-88E7-AC88CD691267}"/>
                </a:ext>
              </a:extLst>
            </p:cNvPr>
            <p:cNvSpPr/>
            <p:nvPr/>
          </p:nvSpPr>
          <p:spPr>
            <a:xfrm>
              <a:off x="910716" y="3503537"/>
              <a:ext cx="110707" cy="110707"/>
            </a:xfrm>
            <a:prstGeom prst="ellipse">
              <a:avLst/>
            </a:prstGeom>
            <a:solidFill>
              <a:srgbClr val="00AAC6"/>
            </a:solidFill>
            <a:ln w="25400" cap="flat">
              <a:noFill/>
              <a:miter lim="400000"/>
            </a:ln>
            <a:effectLst>
              <a:outerShdw blurRad="355600" dist="101600" dir="5400000" rotWithShape="0">
                <a:schemeClr val="accent1">
                  <a:alpha val="43000"/>
                </a:schemeClr>
              </a:outerShdw>
            </a:effectLst>
          </p:spPr>
          <p:txBody>
            <a:bodyPr wrap="square" lIns="34290" tIns="34290" rIns="34290" bIns="34290" numCol="1" anchor="ctr">
              <a:noAutofit/>
            </a:bodyPr>
            <a:lstStyle/>
            <a:p>
              <a:pPr defTabSz="619125">
                <a:defRPr sz="4000">
                  <a:solidFill>
                    <a:srgbClr val="74808C"/>
                  </a:solidFill>
                  <a:latin typeface="Poppins"/>
                  <a:ea typeface="Poppins"/>
                  <a:cs typeface="Poppins"/>
                  <a:sym typeface="Poppins"/>
                </a:defRPr>
              </a:pPr>
              <a:endParaRPr sz="1500"/>
            </a:p>
          </p:txBody>
        </p:sp>
      </p:grpSp>
      <p:grpSp>
        <p:nvGrpSpPr>
          <p:cNvPr id="43" name="Grupo 42">
            <a:extLst>
              <a:ext uri="{FF2B5EF4-FFF2-40B4-BE49-F238E27FC236}">
                <a16:creationId xmlns:a16="http://schemas.microsoft.com/office/drawing/2014/main" id="{D625D9BD-A785-574B-AD1B-EFFA16EF75B9}"/>
              </a:ext>
            </a:extLst>
          </p:cNvPr>
          <p:cNvGrpSpPr/>
          <p:nvPr/>
        </p:nvGrpSpPr>
        <p:grpSpPr>
          <a:xfrm>
            <a:off x="1203931" y="3784294"/>
            <a:ext cx="187869" cy="187869"/>
            <a:chOff x="779781" y="3372602"/>
            <a:chExt cx="372579" cy="372579"/>
          </a:xfrm>
        </p:grpSpPr>
        <p:sp>
          <p:nvSpPr>
            <p:cNvPr id="44" name="Oval 69">
              <a:extLst>
                <a:ext uri="{FF2B5EF4-FFF2-40B4-BE49-F238E27FC236}">
                  <a16:creationId xmlns:a16="http://schemas.microsoft.com/office/drawing/2014/main" id="{7276DEB7-313C-2845-B664-C87350E47A7F}"/>
                </a:ext>
              </a:extLst>
            </p:cNvPr>
            <p:cNvSpPr/>
            <p:nvPr/>
          </p:nvSpPr>
          <p:spPr>
            <a:xfrm>
              <a:off x="779781" y="3372602"/>
              <a:ext cx="372579" cy="372579"/>
            </a:xfrm>
            <a:prstGeom prst="ellipse">
              <a:avLst/>
            </a:prstGeom>
            <a:solidFill>
              <a:srgbClr val="00AAC6">
                <a:alpha val="29000"/>
              </a:srgbClr>
            </a:solidFill>
            <a:ln w="25400" cap="flat">
              <a:noFill/>
              <a:miter lim="400000"/>
            </a:ln>
            <a:effectLst>
              <a:outerShdw blurRad="203200" rotWithShape="0">
                <a:schemeClr val="accent1">
                  <a:alpha val="50000"/>
                </a:schemeClr>
              </a:outerShdw>
            </a:effectLst>
          </p:spPr>
          <p:txBody>
            <a:bodyPr wrap="square" lIns="34290" tIns="34290" rIns="34290" bIns="34290" numCol="1" anchor="ctr">
              <a:noAutofit/>
            </a:bodyPr>
            <a:lstStyle/>
            <a:p>
              <a:pPr defTabSz="619125">
                <a:defRPr sz="4000">
                  <a:solidFill>
                    <a:srgbClr val="74808C"/>
                  </a:solidFill>
                  <a:latin typeface="Poppins"/>
                  <a:ea typeface="Poppins"/>
                  <a:cs typeface="Poppins"/>
                  <a:sym typeface="Poppins"/>
                </a:defRPr>
              </a:pPr>
              <a:endParaRPr sz="1500"/>
            </a:p>
          </p:txBody>
        </p:sp>
        <p:sp>
          <p:nvSpPr>
            <p:cNvPr id="45" name="Oval 70">
              <a:extLst>
                <a:ext uri="{FF2B5EF4-FFF2-40B4-BE49-F238E27FC236}">
                  <a16:creationId xmlns:a16="http://schemas.microsoft.com/office/drawing/2014/main" id="{9BA7E3FA-3A96-B541-B645-C39EE6C1836D}"/>
                </a:ext>
              </a:extLst>
            </p:cNvPr>
            <p:cNvSpPr/>
            <p:nvPr/>
          </p:nvSpPr>
          <p:spPr>
            <a:xfrm>
              <a:off x="834354" y="3427175"/>
              <a:ext cx="263431" cy="263431"/>
            </a:xfrm>
            <a:prstGeom prst="ellipse">
              <a:avLst/>
            </a:prstGeom>
            <a:solidFill>
              <a:srgbClr val="00AAC6">
                <a:alpha val="29000"/>
              </a:srgbClr>
            </a:solidFill>
            <a:ln w="12700" cap="flat">
              <a:noFill/>
              <a:miter lim="400000"/>
            </a:ln>
            <a:effectLst/>
          </p:spPr>
          <p:txBody>
            <a:bodyPr wrap="square" lIns="34290" tIns="34290" rIns="34290" bIns="34290" numCol="1" anchor="ctr">
              <a:noAutofit/>
            </a:bodyPr>
            <a:lstStyle/>
            <a:p>
              <a:pPr defTabSz="619125">
                <a:defRPr sz="4000">
                  <a:solidFill>
                    <a:srgbClr val="74808C"/>
                  </a:solidFill>
                  <a:latin typeface="Poppins"/>
                  <a:ea typeface="Poppins"/>
                  <a:cs typeface="Poppins"/>
                  <a:sym typeface="Poppins"/>
                </a:defRPr>
              </a:pPr>
              <a:endParaRPr sz="1500" dirty="0"/>
            </a:p>
          </p:txBody>
        </p:sp>
        <p:sp>
          <p:nvSpPr>
            <p:cNvPr id="46" name="Oval 71">
              <a:extLst>
                <a:ext uri="{FF2B5EF4-FFF2-40B4-BE49-F238E27FC236}">
                  <a16:creationId xmlns:a16="http://schemas.microsoft.com/office/drawing/2014/main" id="{449BE3C5-B6B9-CB45-85B7-E55B815A8C19}"/>
                </a:ext>
              </a:extLst>
            </p:cNvPr>
            <p:cNvSpPr/>
            <p:nvPr/>
          </p:nvSpPr>
          <p:spPr>
            <a:xfrm>
              <a:off x="910716" y="3503537"/>
              <a:ext cx="110707" cy="110707"/>
            </a:xfrm>
            <a:prstGeom prst="ellipse">
              <a:avLst/>
            </a:prstGeom>
            <a:solidFill>
              <a:srgbClr val="00AAC6"/>
            </a:solidFill>
            <a:ln w="25400" cap="flat">
              <a:noFill/>
              <a:miter lim="400000"/>
            </a:ln>
            <a:effectLst>
              <a:outerShdw blurRad="355600" dist="101600" dir="5400000" rotWithShape="0">
                <a:schemeClr val="accent1">
                  <a:alpha val="43000"/>
                </a:schemeClr>
              </a:outerShdw>
            </a:effectLst>
          </p:spPr>
          <p:txBody>
            <a:bodyPr wrap="square" lIns="34290" tIns="34290" rIns="34290" bIns="34290" numCol="1" anchor="ctr">
              <a:noAutofit/>
            </a:bodyPr>
            <a:lstStyle/>
            <a:p>
              <a:pPr defTabSz="619125">
                <a:defRPr sz="4000">
                  <a:solidFill>
                    <a:srgbClr val="74808C"/>
                  </a:solidFill>
                  <a:latin typeface="Poppins"/>
                  <a:ea typeface="Poppins"/>
                  <a:cs typeface="Poppins"/>
                  <a:sym typeface="Poppins"/>
                </a:defRPr>
              </a:pPr>
              <a:endParaRPr sz="1500"/>
            </a:p>
          </p:txBody>
        </p:sp>
      </p:grpSp>
      <p:grpSp>
        <p:nvGrpSpPr>
          <p:cNvPr id="47" name="Grupo 46">
            <a:extLst>
              <a:ext uri="{FF2B5EF4-FFF2-40B4-BE49-F238E27FC236}">
                <a16:creationId xmlns:a16="http://schemas.microsoft.com/office/drawing/2014/main" id="{BB1B58C3-FD47-3440-8F17-C5B59020F22B}"/>
              </a:ext>
            </a:extLst>
          </p:cNvPr>
          <p:cNvGrpSpPr/>
          <p:nvPr/>
        </p:nvGrpSpPr>
        <p:grpSpPr>
          <a:xfrm>
            <a:off x="1203931" y="4219460"/>
            <a:ext cx="187869" cy="187869"/>
            <a:chOff x="779781" y="3372602"/>
            <a:chExt cx="372579" cy="372579"/>
          </a:xfrm>
        </p:grpSpPr>
        <p:sp>
          <p:nvSpPr>
            <p:cNvPr id="48" name="Oval 69">
              <a:extLst>
                <a:ext uri="{FF2B5EF4-FFF2-40B4-BE49-F238E27FC236}">
                  <a16:creationId xmlns:a16="http://schemas.microsoft.com/office/drawing/2014/main" id="{182A6420-784F-7245-99D7-6480606E9540}"/>
                </a:ext>
              </a:extLst>
            </p:cNvPr>
            <p:cNvSpPr/>
            <p:nvPr/>
          </p:nvSpPr>
          <p:spPr>
            <a:xfrm>
              <a:off x="779781" y="3372602"/>
              <a:ext cx="372579" cy="372579"/>
            </a:xfrm>
            <a:prstGeom prst="ellipse">
              <a:avLst/>
            </a:prstGeom>
            <a:solidFill>
              <a:srgbClr val="00AAC6">
                <a:alpha val="29000"/>
              </a:srgbClr>
            </a:solidFill>
            <a:ln w="25400" cap="flat">
              <a:noFill/>
              <a:miter lim="400000"/>
            </a:ln>
            <a:effectLst>
              <a:outerShdw blurRad="203200" rotWithShape="0">
                <a:schemeClr val="accent1">
                  <a:alpha val="50000"/>
                </a:schemeClr>
              </a:outerShdw>
            </a:effectLst>
          </p:spPr>
          <p:txBody>
            <a:bodyPr wrap="square" lIns="34290" tIns="34290" rIns="34290" bIns="34290" numCol="1" anchor="ctr">
              <a:noAutofit/>
            </a:bodyPr>
            <a:lstStyle/>
            <a:p>
              <a:pPr defTabSz="619125">
                <a:defRPr sz="4000">
                  <a:solidFill>
                    <a:srgbClr val="74808C"/>
                  </a:solidFill>
                  <a:latin typeface="Poppins"/>
                  <a:ea typeface="Poppins"/>
                  <a:cs typeface="Poppins"/>
                  <a:sym typeface="Poppins"/>
                </a:defRPr>
              </a:pPr>
              <a:endParaRPr sz="1500"/>
            </a:p>
          </p:txBody>
        </p:sp>
        <p:sp>
          <p:nvSpPr>
            <p:cNvPr id="49" name="Oval 70">
              <a:extLst>
                <a:ext uri="{FF2B5EF4-FFF2-40B4-BE49-F238E27FC236}">
                  <a16:creationId xmlns:a16="http://schemas.microsoft.com/office/drawing/2014/main" id="{3037A341-FD4C-7541-B93D-60CC15FCE5A7}"/>
                </a:ext>
              </a:extLst>
            </p:cNvPr>
            <p:cNvSpPr/>
            <p:nvPr/>
          </p:nvSpPr>
          <p:spPr>
            <a:xfrm>
              <a:off x="834354" y="3427175"/>
              <a:ext cx="263431" cy="263431"/>
            </a:xfrm>
            <a:prstGeom prst="ellipse">
              <a:avLst/>
            </a:prstGeom>
            <a:solidFill>
              <a:srgbClr val="00AAC6">
                <a:alpha val="29000"/>
              </a:srgbClr>
            </a:solidFill>
            <a:ln w="12700" cap="flat">
              <a:noFill/>
              <a:miter lim="400000"/>
            </a:ln>
            <a:effectLst/>
          </p:spPr>
          <p:txBody>
            <a:bodyPr wrap="square" lIns="34290" tIns="34290" rIns="34290" bIns="34290" numCol="1" anchor="ctr">
              <a:noAutofit/>
            </a:bodyPr>
            <a:lstStyle/>
            <a:p>
              <a:pPr defTabSz="619125">
                <a:defRPr sz="4000">
                  <a:solidFill>
                    <a:srgbClr val="74808C"/>
                  </a:solidFill>
                  <a:latin typeface="Poppins"/>
                  <a:ea typeface="Poppins"/>
                  <a:cs typeface="Poppins"/>
                  <a:sym typeface="Poppins"/>
                </a:defRPr>
              </a:pPr>
              <a:endParaRPr sz="1500" dirty="0"/>
            </a:p>
          </p:txBody>
        </p:sp>
        <p:sp>
          <p:nvSpPr>
            <p:cNvPr id="50" name="Oval 71">
              <a:extLst>
                <a:ext uri="{FF2B5EF4-FFF2-40B4-BE49-F238E27FC236}">
                  <a16:creationId xmlns:a16="http://schemas.microsoft.com/office/drawing/2014/main" id="{46A5D7A7-278F-3D43-8F10-8DB81F4EF34A}"/>
                </a:ext>
              </a:extLst>
            </p:cNvPr>
            <p:cNvSpPr/>
            <p:nvPr/>
          </p:nvSpPr>
          <p:spPr>
            <a:xfrm>
              <a:off x="910716" y="3503537"/>
              <a:ext cx="110707" cy="110707"/>
            </a:xfrm>
            <a:prstGeom prst="ellipse">
              <a:avLst/>
            </a:prstGeom>
            <a:solidFill>
              <a:srgbClr val="00AAC6"/>
            </a:solidFill>
            <a:ln w="25400" cap="flat">
              <a:noFill/>
              <a:miter lim="400000"/>
            </a:ln>
            <a:effectLst>
              <a:outerShdw blurRad="355600" dist="101600" dir="5400000" rotWithShape="0">
                <a:schemeClr val="accent1">
                  <a:alpha val="43000"/>
                </a:schemeClr>
              </a:outerShdw>
            </a:effectLst>
          </p:spPr>
          <p:txBody>
            <a:bodyPr wrap="square" lIns="34290" tIns="34290" rIns="34290" bIns="34290" numCol="1" anchor="ctr">
              <a:noAutofit/>
            </a:bodyPr>
            <a:lstStyle/>
            <a:p>
              <a:pPr defTabSz="619125">
                <a:defRPr sz="4000">
                  <a:solidFill>
                    <a:srgbClr val="74808C"/>
                  </a:solidFill>
                  <a:latin typeface="Poppins"/>
                  <a:ea typeface="Poppins"/>
                  <a:cs typeface="Poppins"/>
                  <a:sym typeface="Poppins"/>
                </a:defRPr>
              </a:pPr>
              <a:endParaRPr sz="1500"/>
            </a:p>
          </p:txBody>
        </p:sp>
      </p:grpSp>
      <p:pic>
        <p:nvPicPr>
          <p:cNvPr id="22" name="Imagen 21">
            <a:extLst>
              <a:ext uri="{FF2B5EF4-FFF2-40B4-BE49-F238E27FC236}">
                <a16:creationId xmlns:a16="http://schemas.microsoft.com/office/drawing/2014/main" id="{1BAE883D-F183-0643-8F46-BCF94EE10E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spTree>
    <p:extLst>
      <p:ext uri="{BB962C8B-B14F-4D97-AF65-F5344CB8AC3E}">
        <p14:creationId xmlns:p14="http://schemas.microsoft.com/office/powerpoint/2010/main" val="31737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0-#ppt_w/2"/>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33"/>
                                        </p:tgtEl>
                                        <p:attrNameLst>
                                          <p:attrName>style.visibility</p:attrName>
                                        </p:attrNameLst>
                                      </p:cBhvr>
                                      <p:to>
                                        <p:strVal val="visible"/>
                                      </p:to>
                                    </p:set>
                                    <p:anim calcmode="lin" valueType="num">
                                      <p:cBhvr>
                                        <p:cTn id="12" dur="500" fill="hold"/>
                                        <p:tgtEl>
                                          <p:spTgt spid="33"/>
                                        </p:tgtEl>
                                        <p:attrNameLst>
                                          <p:attrName>ppt_x</p:attrName>
                                        </p:attrNameLst>
                                      </p:cBhvr>
                                      <p:tavLst>
                                        <p:tav tm="0">
                                          <p:val>
                                            <p:strVal val="0-#ppt_w/2"/>
                                          </p:val>
                                        </p:tav>
                                        <p:tav tm="100000">
                                          <p:val>
                                            <p:strVal val="#ppt_x"/>
                                          </p:val>
                                        </p:tav>
                                      </p:tavLst>
                                    </p:anim>
                                    <p:anim calcmode="lin" valueType="num">
                                      <p:cBhvr>
                                        <p:cTn id="13" dur="500" fill="hold"/>
                                        <p:tgtEl>
                                          <p:spTgt spid="33"/>
                                        </p:tgtEl>
                                        <p:attrNameLst>
                                          <p:attrName>ppt_y</p:attrName>
                                        </p:attrNameLst>
                                      </p:cBhvr>
                                      <p:tavLst>
                                        <p:tav tm="0">
                                          <p:val>
                                            <p:strVal val="#ppt_y"/>
                                          </p:val>
                                        </p:tav>
                                        <p:tav tm="100000">
                                          <p:val>
                                            <p:strVal val="#ppt_y"/>
                                          </p:val>
                                        </p:tav>
                                      </p:tavLst>
                                    </p:anim>
                                  </p:childTnLst>
                                </p:cTn>
                              </p:par>
                              <p:par>
                                <p:cTn id="14" presetID="2" presetClass="entr" presetSubtype="4" fill="hold" grpId="0" nodeType="withEffect">
                                  <p:stCondLst>
                                    <p:cond delay="0"/>
                                  </p:stCondLst>
                                  <p:iterate>
                                    <p:tmAbs val="0"/>
                                  </p:iterate>
                                  <p:childTnLst>
                                    <p:set>
                                      <p:cBhvr>
                                        <p:cTn id="15" fill="hold"/>
                                        <p:tgtEl>
                                          <p:spTgt spid="29"/>
                                        </p:tgtEl>
                                        <p:attrNameLst>
                                          <p:attrName>style.visibility</p:attrName>
                                        </p:attrNameLst>
                                      </p:cBhvr>
                                      <p:to>
                                        <p:strVal val="visible"/>
                                      </p:to>
                                    </p:set>
                                    <p:anim calcmode="lin" valueType="num">
                                      <p:cBhvr>
                                        <p:cTn id="16" dur="500" fill="hold"/>
                                        <p:tgtEl>
                                          <p:spTgt spid="29"/>
                                        </p:tgtEl>
                                        <p:attrNameLst>
                                          <p:attrName>ppt_x</p:attrName>
                                        </p:attrNameLst>
                                      </p:cBhvr>
                                      <p:tavLst>
                                        <p:tav tm="0">
                                          <p:val>
                                            <p:strVal val="#ppt_x"/>
                                          </p:val>
                                        </p:tav>
                                        <p:tav tm="100000">
                                          <p:val>
                                            <p:strVal val="#ppt_x"/>
                                          </p:val>
                                        </p:tav>
                                      </p:tavLst>
                                    </p:anim>
                                    <p:anim calcmode="lin" valueType="num">
                                      <p:cBhvr>
                                        <p:cTn id="17" dur="500" fill="hold"/>
                                        <p:tgtEl>
                                          <p:spTgt spid="29"/>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iterate>
                                    <p:tmAbs val="0"/>
                                  </p:iterate>
                                  <p:childTnLst>
                                    <p:set>
                                      <p:cBhvr>
                                        <p:cTn id="19" fill="hold"/>
                                        <p:tgtEl>
                                          <p:spTgt spid="30"/>
                                        </p:tgtEl>
                                        <p:attrNameLst>
                                          <p:attrName>style.visibility</p:attrName>
                                        </p:attrNameLst>
                                      </p:cBhvr>
                                      <p:to>
                                        <p:strVal val="visible"/>
                                      </p:to>
                                    </p:set>
                                    <p:anim calcmode="lin" valueType="num">
                                      <p:cBhvr>
                                        <p:cTn id="20" dur="500" fill="hold"/>
                                        <p:tgtEl>
                                          <p:spTgt spid="30"/>
                                        </p:tgtEl>
                                        <p:attrNameLst>
                                          <p:attrName>ppt_x</p:attrName>
                                        </p:attrNameLst>
                                      </p:cBhvr>
                                      <p:tavLst>
                                        <p:tav tm="0">
                                          <p:val>
                                            <p:strVal val="#ppt_x"/>
                                          </p:val>
                                        </p:tav>
                                        <p:tav tm="100000">
                                          <p:val>
                                            <p:strVal val="#ppt_x"/>
                                          </p:val>
                                        </p:tav>
                                      </p:tavLst>
                                    </p:anim>
                                    <p:anim calcmode="lin" valueType="num">
                                      <p:cBhvr>
                                        <p:cTn id="21" dur="500" fill="hold"/>
                                        <p:tgtEl>
                                          <p:spTgt spid="30"/>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2"/>
                                        </p:tgtEl>
                                        <p:attrNameLst>
                                          <p:attrName>style.visibility</p:attrName>
                                        </p:attrNameLst>
                                      </p:cBhvr>
                                      <p:to>
                                        <p:strVal val="visible"/>
                                      </p:to>
                                    </p:set>
                                    <p:anim calcmode="lin" valueType="num">
                                      <p:cBhvr additive="base">
                                        <p:cTn id="24" dur="500" fill="hold"/>
                                        <p:tgtEl>
                                          <p:spTgt spid="42"/>
                                        </p:tgtEl>
                                        <p:attrNameLst>
                                          <p:attrName>ppt_x</p:attrName>
                                        </p:attrNameLst>
                                      </p:cBhvr>
                                      <p:tavLst>
                                        <p:tav tm="0">
                                          <p:val>
                                            <p:strVal val="#ppt_x"/>
                                          </p:val>
                                        </p:tav>
                                        <p:tav tm="100000">
                                          <p:val>
                                            <p:strVal val="#ppt_x"/>
                                          </p:val>
                                        </p:tav>
                                      </p:tavLst>
                                    </p:anim>
                                    <p:anim calcmode="lin" valueType="num">
                                      <p:cBhvr additive="base">
                                        <p:cTn id="25" dur="500" fill="hold"/>
                                        <p:tgtEl>
                                          <p:spTgt spid="42"/>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500" fill="hold"/>
                                        <p:tgtEl>
                                          <p:spTgt spid="43"/>
                                        </p:tgtEl>
                                        <p:attrNameLst>
                                          <p:attrName>ppt_x</p:attrName>
                                        </p:attrNameLst>
                                      </p:cBhvr>
                                      <p:tavLst>
                                        <p:tav tm="0">
                                          <p:val>
                                            <p:strVal val="#ppt_x"/>
                                          </p:val>
                                        </p:tav>
                                        <p:tav tm="100000">
                                          <p:val>
                                            <p:strVal val="#ppt_x"/>
                                          </p:val>
                                        </p:tav>
                                      </p:tavLst>
                                    </p:anim>
                                    <p:anim calcmode="lin" valueType="num">
                                      <p:cBhvr additive="base">
                                        <p:cTn id="29" dur="500" fill="hold"/>
                                        <p:tgtEl>
                                          <p:spTgt spid="43"/>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ppt_x"/>
                                          </p:val>
                                        </p:tav>
                                        <p:tav tm="100000">
                                          <p:val>
                                            <p:strVal val="#ppt_x"/>
                                          </p:val>
                                        </p:tav>
                                      </p:tavLst>
                                    </p:anim>
                                    <p:anim calcmode="lin" valueType="num">
                                      <p:cBhvr additive="base">
                                        <p:cTn id="33"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advAuto="0"/>
      <p:bldP spid="30" grpId="0" animBg="1" advAuto="0"/>
      <p:bldP spid="32" grpId="0" animBg="1" advAuto="0"/>
      <p:bldP spid="33" grpId="0" animBg="1"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2C2325C2-E613-CD46-AEB2-B337109CCD0E}"/>
              </a:ext>
            </a:extLst>
          </p:cNvPr>
          <p:cNvSpPr/>
          <p:nvPr/>
        </p:nvSpPr>
        <p:spPr>
          <a:xfrm>
            <a:off x="680224" y="1610579"/>
            <a:ext cx="7789127" cy="2881623"/>
          </a:xfrm>
          <a:prstGeom prst="rect">
            <a:avLst/>
          </a:prstGeom>
        </p:spPr>
        <p:txBody>
          <a:bodyPr wrap="square">
            <a:spAutoFit/>
          </a:bodyPr>
          <a:lstStyle/>
          <a:p>
            <a:pPr>
              <a:lnSpc>
                <a:spcPct val="150000"/>
              </a:lnSpc>
            </a:pPr>
            <a:r>
              <a:rPr lang="es-CL" sz="1400" b="1" dirty="0">
                <a:solidFill>
                  <a:srgbClr val="00AAC6"/>
                </a:solidFill>
                <a:latin typeface="Helvetica" pitchFamily="2" charset="0"/>
              </a:rPr>
              <a:t>En términos simples, los jugadores en riesgo tienen…</a:t>
            </a:r>
          </a:p>
          <a:p>
            <a:pPr marL="285750" indent="-285750" algn="just">
              <a:lnSpc>
                <a:spcPct val="150000"/>
              </a:lnSpc>
              <a:buFont typeface="Arial" panose="020B0604020202020204" pitchFamily="34" charset="0"/>
              <a:buChar char="•"/>
            </a:pPr>
            <a:r>
              <a:rPr lang="es-CL" sz="1200" b="1" dirty="0">
                <a:latin typeface="Helvetica" pitchFamily="2" charset="0"/>
              </a:rPr>
              <a:t>Menor bienestar subjetivo</a:t>
            </a:r>
          </a:p>
          <a:p>
            <a:pPr marL="285750" indent="-285750" algn="just">
              <a:lnSpc>
                <a:spcPct val="150000"/>
              </a:lnSpc>
              <a:buFont typeface="Arial" panose="020B0604020202020204" pitchFamily="34" charset="0"/>
              <a:buChar char="•"/>
            </a:pPr>
            <a:r>
              <a:rPr lang="es-CL" sz="1200" b="1" dirty="0">
                <a:latin typeface="Helvetica" pitchFamily="2" charset="0"/>
              </a:rPr>
              <a:t>Peor salud mental</a:t>
            </a:r>
          </a:p>
          <a:p>
            <a:pPr marL="285750" indent="-285750" algn="just">
              <a:lnSpc>
                <a:spcPct val="150000"/>
              </a:lnSpc>
              <a:buFont typeface="Arial" panose="020B0604020202020204" pitchFamily="34" charset="0"/>
              <a:buChar char="•"/>
            </a:pPr>
            <a:r>
              <a:rPr lang="es-CL" sz="1200" b="1" dirty="0">
                <a:latin typeface="Helvetica" pitchFamily="2" charset="0"/>
              </a:rPr>
              <a:t>Mayor uso de tabaco y alcohol</a:t>
            </a:r>
          </a:p>
          <a:p>
            <a:pPr marL="285750" indent="-285750" algn="just">
              <a:lnSpc>
                <a:spcPct val="150000"/>
              </a:lnSpc>
              <a:buFont typeface="Arial" panose="020B0604020202020204" pitchFamily="34" charset="0"/>
              <a:buChar char="•"/>
            </a:pPr>
            <a:r>
              <a:rPr lang="es-CL" sz="1200" b="1" dirty="0">
                <a:latin typeface="Helvetica" pitchFamily="2" charset="0"/>
              </a:rPr>
              <a:t>Se meten más en problemas al consumir alcohol</a:t>
            </a:r>
          </a:p>
          <a:p>
            <a:pPr marL="285750" indent="-285750" algn="just">
              <a:lnSpc>
                <a:spcPct val="150000"/>
              </a:lnSpc>
              <a:buFont typeface="Arial" panose="020B0604020202020204" pitchFamily="34" charset="0"/>
              <a:buChar char="•"/>
            </a:pPr>
            <a:r>
              <a:rPr lang="es-CL" sz="1200" b="1" dirty="0">
                <a:latin typeface="Helvetica" pitchFamily="2" charset="0"/>
              </a:rPr>
              <a:t>Peor funcionamiento familiar</a:t>
            </a:r>
          </a:p>
          <a:p>
            <a:pPr marL="285750" indent="-285750" algn="just">
              <a:lnSpc>
                <a:spcPct val="150000"/>
              </a:lnSpc>
              <a:buFont typeface="Arial" panose="020B0604020202020204" pitchFamily="34" charset="0"/>
              <a:buChar char="•"/>
            </a:pPr>
            <a:r>
              <a:rPr lang="es-CL" sz="1200" b="1" dirty="0">
                <a:latin typeface="Helvetica" pitchFamily="2" charset="0"/>
              </a:rPr>
              <a:t>Mayor estrés familiar</a:t>
            </a:r>
          </a:p>
          <a:p>
            <a:pPr marL="285750" indent="-285750" algn="just">
              <a:lnSpc>
                <a:spcPct val="150000"/>
              </a:lnSpc>
              <a:buFont typeface="Arial" panose="020B0604020202020204" pitchFamily="34" charset="0"/>
              <a:buChar char="•"/>
            </a:pPr>
            <a:r>
              <a:rPr lang="es-CL" sz="1200" b="1" dirty="0">
                <a:latin typeface="Helvetica" pitchFamily="2" charset="0"/>
              </a:rPr>
              <a:t>Menor confianza y apoyo percibido de su pareja</a:t>
            </a:r>
          </a:p>
          <a:p>
            <a:pPr marL="285750" indent="-285750" algn="just">
              <a:lnSpc>
                <a:spcPct val="150000"/>
              </a:lnSpc>
              <a:buFont typeface="Arial" panose="020B0604020202020204" pitchFamily="34" charset="0"/>
              <a:buChar char="•"/>
            </a:pPr>
            <a:r>
              <a:rPr lang="es-CL" sz="1200" b="1" dirty="0">
                <a:latin typeface="Helvetica" pitchFamily="2" charset="0"/>
              </a:rPr>
              <a:t>Mayor percepción de soledad y;</a:t>
            </a:r>
          </a:p>
          <a:p>
            <a:pPr marL="285750" indent="-285750" algn="just">
              <a:lnSpc>
                <a:spcPct val="150000"/>
              </a:lnSpc>
              <a:buFont typeface="Arial" panose="020B0604020202020204" pitchFamily="34" charset="0"/>
              <a:buChar char="•"/>
            </a:pPr>
            <a:r>
              <a:rPr lang="es-CL" sz="1200" b="1" dirty="0">
                <a:latin typeface="Helvetica" pitchFamily="2" charset="0"/>
              </a:rPr>
              <a:t>Mayor estrés financiero.</a:t>
            </a:r>
          </a:p>
        </p:txBody>
      </p:sp>
      <p:sp>
        <p:nvSpPr>
          <p:cNvPr id="8" name="TextBox 1">
            <a:extLst>
              <a:ext uri="{FF2B5EF4-FFF2-40B4-BE49-F238E27FC236}">
                <a16:creationId xmlns:a16="http://schemas.microsoft.com/office/drawing/2014/main" id="{A91236F9-82EC-1B49-A772-5C3F70AFD983}"/>
              </a:ext>
            </a:extLst>
          </p:cNvPr>
          <p:cNvSpPr txBox="1"/>
          <p:nvPr/>
        </p:nvSpPr>
        <p:spPr>
          <a:xfrm>
            <a:off x="1739299" y="660792"/>
            <a:ext cx="5665400" cy="438582"/>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34290" bIns="34290">
            <a:spAutoFit/>
          </a:bodyPr>
          <a:lstStyle/>
          <a:p>
            <a:pPr algn="ctr">
              <a:defRPr sz="9600" b="1">
                <a:latin typeface="Roboto Black"/>
                <a:ea typeface="Roboto Black"/>
                <a:cs typeface="Roboto Black"/>
                <a:sym typeface="Roboto Black"/>
              </a:defRPr>
            </a:pPr>
            <a:r>
              <a:rPr lang="es-ES" sz="2400" dirty="0">
                <a:latin typeface="Helvetica" pitchFamily="2" charset="0"/>
              </a:rPr>
              <a:t>CONCLUSIONES</a:t>
            </a:r>
          </a:p>
        </p:txBody>
      </p:sp>
      <p:sp>
        <p:nvSpPr>
          <p:cNvPr id="14" name="Rectangle 2">
            <a:extLst>
              <a:ext uri="{FF2B5EF4-FFF2-40B4-BE49-F238E27FC236}">
                <a16:creationId xmlns:a16="http://schemas.microsoft.com/office/drawing/2014/main" id="{A440EB83-9A65-0A40-975B-8260073344EE}"/>
              </a:ext>
            </a:extLst>
          </p:cNvPr>
          <p:cNvSpPr txBox="1"/>
          <p:nvPr/>
        </p:nvSpPr>
        <p:spPr>
          <a:xfrm>
            <a:off x="3186605" y="1102696"/>
            <a:ext cx="277672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p>
            <a:pPr algn="ctr">
              <a:defRPr sz="2400">
                <a:latin typeface="+mj-lt"/>
                <a:ea typeface="+mj-ea"/>
                <a:cs typeface="+mj-cs"/>
                <a:sym typeface="Helvetica"/>
              </a:defRPr>
            </a:pPr>
            <a:r>
              <a:rPr lang="es-MX" sz="1400" b="1" dirty="0">
                <a:solidFill>
                  <a:srgbClr val="00AAC6"/>
                </a:solidFill>
                <a:latin typeface="Helvetica" pitchFamily="2" charset="0"/>
                <a:sym typeface="Helvetica"/>
              </a:rPr>
              <a:t>Encuesta de Hábitos de Juego</a:t>
            </a:r>
            <a:endParaRPr sz="1400" b="1" dirty="0">
              <a:solidFill>
                <a:srgbClr val="00AAC6"/>
              </a:solidFill>
              <a:latin typeface="Helvetica" pitchFamily="2" charset="0"/>
            </a:endParaRPr>
          </a:p>
        </p:txBody>
      </p:sp>
      <p:pic>
        <p:nvPicPr>
          <p:cNvPr id="16" name="Imagen 15">
            <a:extLst>
              <a:ext uri="{FF2B5EF4-FFF2-40B4-BE49-F238E27FC236}">
                <a16:creationId xmlns:a16="http://schemas.microsoft.com/office/drawing/2014/main" id="{BA7F3E2E-AFF3-AE4C-98EB-AC96790D1CCC}"/>
              </a:ext>
            </a:extLst>
          </p:cNvPr>
          <p:cNvPicPr>
            <a:picLocks noChangeAspect="1"/>
          </p:cNvPicPr>
          <p:nvPr/>
        </p:nvPicPr>
        <p:blipFill>
          <a:blip r:embed="rId2"/>
          <a:stretch>
            <a:fillRect/>
          </a:stretch>
        </p:blipFill>
        <p:spPr>
          <a:xfrm>
            <a:off x="4284290" y="325225"/>
            <a:ext cx="581352" cy="221010"/>
          </a:xfrm>
          <a:prstGeom prst="rect">
            <a:avLst/>
          </a:prstGeom>
        </p:spPr>
      </p:pic>
      <p:pic>
        <p:nvPicPr>
          <p:cNvPr id="17" name="Imagen 16">
            <a:extLst>
              <a:ext uri="{FF2B5EF4-FFF2-40B4-BE49-F238E27FC236}">
                <a16:creationId xmlns:a16="http://schemas.microsoft.com/office/drawing/2014/main" id="{B3E05544-8B3A-744E-A942-DA83B547CF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29208"/>
            <a:ext cx="1341181" cy="1152813"/>
          </a:xfrm>
          <a:prstGeom prst="rect">
            <a:avLst/>
          </a:prstGeom>
        </p:spPr>
      </p:pic>
      <p:pic>
        <p:nvPicPr>
          <p:cNvPr id="18" name="Imagen 17">
            <a:extLst>
              <a:ext uri="{FF2B5EF4-FFF2-40B4-BE49-F238E27FC236}">
                <a16:creationId xmlns:a16="http://schemas.microsoft.com/office/drawing/2014/main" id="{F3F41013-E276-D24D-9FEF-9CD08E8BFD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9038" y="129208"/>
            <a:ext cx="1341181" cy="1152813"/>
          </a:xfrm>
          <a:prstGeom prst="rect">
            <a:avLst/>
          </a:prstGeom>
        </p:spPr>
      </p:pic>
    </p:spTree>
    <p:extLst>
      <p:ext uri="{BB962C8B-B14F-4D97-AF65-F5344CB8AC3E}">
        <p14:creationId xmlns:p14="http://schemas.microsoft.com/office/powerpoint/2010/main" val="52305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iterate>
                                    <p:tmAbs val="0"/>
                                  </p:iterate>
                                  <p:childTnLst>
                                    <p:set>
                                      <p:cBhvr>
                                        <p:cTn id="6" fill="hold"/>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100000">
                                          <p:val>
                                            <p:strVal val="#ppt_x"/>
                                          </p:val>
                                        </p:tav>
                                      </p:tavLst>
                                    </p:anim>
                                    <p:anim calcmode="lin" valueType="num">
                                      <p:cBhvr>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iterate>
                                    <p:tmAbs val="0"/>
                                  </p:iterate>
                                  <p:childTnLst>
                                    <p:set>
                                      <p:cBhvr>
                                        <p:cTn id="11" fill="hold"/>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dvAuto="0"/>
      <p:bldP spid="14" grpId="0"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a:extLst>
              <a:ext uri="{FF2B5EF4-FFF2-40B4-BE49-F238E27FC236}">
                <a16:creationId xmlns:a16="http://schemas.microsoft.com/office/drawing/2014/main" id="{2592EE19-969E-D04A-8783-843DA032DAA8}"/>
              </a:ext>
            </a:extLst>
          </p:cNvPr>
          <p:cNvPicPr>
            <a:picLocks noChangeAspect="1"/>
          </p:cNvPicPr>
          <p:nvPr/>
        </p:nvPicPr>
        <p:blipFill>
          <a:blip r:embed="rId2"/>
          <a:stretch>
            <a:fillRect/>
          </a:stretch>
        </p:blipFill>
        <p:spPr>
          <a:xfrm>
            <a:off x="494205" y="1453452"/>
            <a:ext cx="8155591" cy="3283439"/>
          </a:xfrm>
          <a:prstGeom prst="rect">
            <a:avLst/>
          </a:prstGeom>
        </p:spPr>
      </p:pic>
      <p:sp>
        <p:nvSpPr>
          <p:cNvPr id="12" name="TextBox 9">
            <a:extLst>
              <a:ext uri="{FF2B5EF4-FFF2-40B4-BE49-F238E27FC236}">
                <a16:creationId xmlns:a16="http://schemas.microsoft.com/office/drawing/2014/main" id="{10AE886E-7FBF-3D4D-8E8A-E612F7D36E82}"/>
              </a:ext>
            </a:extLst>
          </p:cNvPr>
          <p:cNvSpPr txBox="1"/>
          <p:nvPr/>
        </p:nvSpPr>
        <p:spPr>
          <a:xfrm>
            <a:off x="3535808" y="2870109"/>
            <a:ext cx="1749645" cy="45012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p>
            <a:pPr algn="ctr">
              <a:defRPr sz="23000" b="1" spc="2000">
                <a:solidFill>
                  <a:srgbClr val="FFFFFF"/>
                </a:solidFill>
                <a:latin typeface="+mj-lt"/>
                <a:ea typeface="+mj-ea"/>
                <a:cs typeface="+mj-cs"/>
                <a:sym typeface="Helvetica"/>
              </a:defRPr>
            </a:pPr>
            <a:r>
              <a:rPr lang="es-ES" sz="2475" b="1" spc="113" dirty="0">
                <a:solidFill>
                  <a:srgbClr val="FFFFFF"/>
                </a:solidFill>
                <a:latin typeface="Helvetica" pitchFamily="2" charset="0"/>
                <a:sym typeface="Helvetica"/>
              </a:rPr>
              <a:t>GRACIAS</a:t>
            </a:r>
            <a:endParaRPr sz="2475" spc="113" dirty="0">
              <a:latin typeface="Helvetica" pitchFamily="2" charset="0"/>
            </a:endParaRPr>
          </a:p>
        </p:txBody>
      </p:sp>
      <p:pic>
        <p:nvPicPr>
          <p:cNvPr id="15" name="Imagen 14">
            <a:extLst>
              <a:ext uri="{FF2B5EF4-FFF2-40B4-BE49-F238E27FC236}">
                <a16:creationId xmlns:a16="http://schemas.microsoft.com/office/drawing/2014/main" id="{4EED8943-B09C-7541-BC52-7C98397508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29208"/>
            <a:ext cx="1341181" cy="1152813"/>
          </a:xfrm>
          <a:prstGeom prst="rect">
            <a:avLst/>
          </a:prstGeom>
        </p:spPr>
      </p:pic>
      <p:pic>
        <p:nvPicPr>
          <p:cNvPr id="16" name="Imagen 15">
            <a:extLst>
              <a:ext uri="{FF2B5EF4-FFF2-40B4-BE49-F238E27FC236}">
                <a16:creationId xmlns:a16="http://schemas.microsoft.com/office/drawing/2014/main" id="{E05AF6B9-F3A9-E745-BFE9-F09C33777D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9038" y="129208"/>
            <a:ext cx="1341181" cy="1152813"/>
          </a:xfrm>
          <a:prstGeom prst="rect">
            <a:avLst/>
          </a:prstGeom>
        </p:spPr>
      </p:pic>
      <p:pic>
        <p:nvPicPr>
          <p:cNvPr id="17" name="Imagen 16">
            <a:extLst>
              <a:ext uri="{FF2B5EF4-FFF2-40B4-BE49-F238E27FC236}">
                <a16:creationId xmlns:a16="http://schemas.microsoft.com/office/drawing/2014/main" id="{ED205F73-3FEB-1440-9B68-72FD5B98ED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37710" y="503196"/>
            <a:ext cx="3945839" cy="573185"/>
          </a:xfrm>
          <a:prstGeom prst="rect">
            <a:avLst/>
          </a:prstGeom>
        </p:spPr>
      </p:pic>
    </p:spTree>
    <p:extLst>
      <p:ext uri="{BB962C8B-B14F-4D97-AF65-F5344CB8AC3E}">
        <p14:creationId xmlns:p14="http://schemas.microsoft.com/office/powerpoint/2010/main" val="99427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5">
            <a:extLst>
              <a:ext uri="{FF2B5EF4-FFF2-40B4-BE49-F238E27FC236}">
                <a16:creationId xmlns:a16="http://schemas.microsoft.com/office/drawing/2014/main" id="{B5D32237-58E2-C94A-BFB4-CD22CF96E4E8}"/>
              </a:ext>
            </a:extLst>
          </p:cNvPr>
          <p:cNvSpPr/>
          <p:nvPr/>
        </p:nvSpPr>
        <p:spPr>
          <a:xfrm>
            <a:off x="459054" y="3823860"/>
            <a:ext cx="1472287" cy="28461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634" y="0"/>
                </a:lnTo>
                <a:lnTo>
                  <a:pt x="21600" y="10800"/>
                </a:lnTo>
                <a:lnTo>
                  <a:pt x="18634" y="21600"/>
                </a:lnTo>
                <a:lnTo>
                  <a:pt x="0" y="21600"/>
                </a:lnTo>
                <a:close/>
              </a:path>
            </a:pathLst>
          </a:custGeom>
          <a:gradFill flip="none" rotWithShape="1">
            <a:gsLst>
              <a:gs pos="0">
                <a:srgbClr val="0E4481"/>
              </a:gs>
              <a:gs pos="100000">
                <a:srgbClr val="00AAC6"/>
              </a:gs>
            </a:gsLst>
            <a:lin ang="2700000" scaled="1"/>
            <a:tileRect/>
          </a:gradFill>
          <a:ln w="12700" cap="flat">
            <a:noFill/>
            <a:miter lim="400000"/>
          </a:ln>
          <a:effectLst/>
        </p:spPr>
        <p:txBody>
          <a:bodyPr wrap="square" lIns="91439" tIns="91439" rIns="91439" bIns="91439" numCol="1" anchor="t">
            <a:noAutofit/>
          </a:bodyPr>
          <a:lstStyle/>
          <a:p>
            <a:endParaRPr/>
          </a:p>
        </p:txBody>
      </p:sp>
      <p:sp>
        <p:nvSpPr>
          <p:cNvPr id="22" name="Freeform 5">
            <a:extLst>
              <a:ext uri="{FF2B5EF4-FFF2-40B4-BE49-F238E27FC236}">
                <a16:creationId xmlns:a16="http://schemas.microsoft.com/office/drawing/2014/main" id="{29B8A506-68A7-144E-AF1A-A610A8A4EDF2}"/>
              </a:ext>
            </a:extLst>
          </p:cNvPr>
          <p:cNvSpPr/>
          <p:nvPr/>
        </p:nvSpPr>
        <p:spPr>
          <a:xfrm>
            <a:off x="459054" y="3059102"/>
            <a:ext cx="1472287" cy="28461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634" y="0"/>
                </a:lnTo>
                <a:lnTo>
                  <a:pt x="21600" y="10800"/>
                </a:lnTo>
                <a:lnTo>
                  <a:pt x="18634" y="21600"/>
                </a:lnTo>
                <a:lnTo>
                  <a:pt x="0" y="21600"/>
                </a:lnTo>
                <a:close/>
              </a:path>
            </a:pathLst>
          </a:custGeom>
          <a:gradFill flip="none" rotWithShape="1">
            <a:gsLst>
              <a:gs pos="0">
                <a:srgbClr val="0E4481"/>
              </a:gs>
              <a:gs pos="100000">
                <a:srgbClr val="00AAC6"/>
              </a:gs>
            </a:gsLst>
            <a:lin ang="2700000" scaled="1"/>
            <a:tileRect/>
          </a:gradFill>
          <a:ln w="12700" cap="flat">
            <a:noFill/>
            <a:miter lim="400000"/>
          </a:ln>
          <a:effectLst/>
        </p:spPr>
        <p:txBody>
          <a:bodyPr wrap="square" lIns="91439" tIns="91439" rIns="91439" bIns="91439" numCol="1" anchor="t">
            <a:noAutofit/>
          </a:bodyPr>
          <a:lstStyle/>
          <a:p>
            <a:endParaRPr/>
          </a:p>
        </p:txBody>
      </p:sp>
      <p:sp>
        <p:nvSpPr>
          <p:cNvPr id="23" name="Freeform 5">
            <a:extLst>
              <a:ext uri="{FF2B5EF4-FFF2-40B4-BE49-F238E27FC236}">
                <a16:creationId xmlns:a16="http://schemas.microsoft.com/office/drawing/2014/main" id="{B63BE02D-B945-1B42-B117-F8F04C628755}"/>
              </a:ext>
            </a:extLst>
          </p:cNvPr>
          <p:cNvSpPr/>
          <p:nvPr/>
        </p:nvSpPr>
        <p:spPr>
          <a:xfrm>
            <a:off x="459054" y="2540100"/>
            <a:ext cx="1472287" cy="28461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634" y="0"/>
                </a:lnTo>
                <a:lnTo>
                  <a:pt x="21600" y="10800"/>
                </a:lnTo>
                <a:lnTo>
                  <a:pt x="18634" y="21600"/>
                </a:lnTo>
                <a:lnTo>
                  <a:pt x="0" y="21600"/>
                </a:lnTo>
                <a:close/>
              </a:path>
            </a:pathLst>
          </a:custGeom>
          <a:gradFill flip="none" rotWithShape="1">
            <a:gsLst>
              <a:gs pos="0">
                <a:srgbClr val="0E4481"/>
              </a:gs>
              <a:gs pos="100000">
                <a:srgbClr val="00AAC6"/>
              </a:gs>
            </a:gsLst>
            <a:lin ang="2700000" scaled="1"/>
            <a:tileRect/>
          </a:gradFill>
          <a:ln w="12700" cap="flat">
            <a:noFill/>
            <a:miter lim="400000"/>
          </a:ln>
          <a:effectLst/>
        </p:spPr>
        <p:txBody>
          <a:bodyPr wrap="square" lIns="91439" tIns="91439" rIns="91439" bIns="91439" numCol="1" anchor="t">
            <a:noAutofit/>
          </a:bodyPr>
          <a:lstStyle/>
          <a:p>
            <a:endParaRPr/>
          </a:p>
        </p:txBody>
      </p:sp>
      <p:sp>
        <p:nvSpPr>
          <p:cNvPr id="24" name="Freeform 5">
            <a:extLst>
              <a:ext uri="{FF2B5EF4-FFF2-40B4-BE49-F238E27FC236}">
                <a16:creationId xmlns:a16="http://schemas.microsoft.com/office/drawing/2014/main" id="{D69C9FBF-907E-ED4A-BC9E-8C2E2D5E12EE}"/>
              </a:ext>
            </a:extLst>
          </p:cNvPr>
          <p:cNvSpPr/>
          <p:nvPr/>
        </p:nvSpPr>
        <p:spPr>
          <a:xfrm>
            <a:off x="459054" y="2134001"/>
            <a:ext cx="1472287" cy="28461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634" y="0"/>
                </a:lnTo>
                <a:lnTo>
                  <a:pt x="21600" y="10800"/>
                </a:lnTo>
                <a:lnTo>
                  <a:pt x="18634" y="21600"/>
                </a:lnTo>
                <a:lnTo>
                  <a:pt x="0" y="21600"/>
                </a:lnTo>
                <a:close/>
              </a:path>
            </a:pathLst>
          </a:custGeom>
          <a:gradFill flip="none" rotWithShape="1">
            <a:gsLst>
              <a:gs pos="0">
                <a:srgbClr val="0E4481"/>
              </a:gs>
              <a:gs pos="100000">
                <a:srgbClr val="00AAC6"/>
              </a:gs>
            </a:gsLst>
            <a:lin ang="2700000" scaled="1"/>
            <a:tileRect/>
          </a:gradFill>
          <a:ln w="12700" cap="flat">
            <a:noFill/>
            <a:miter lim="400000"/>
          </a:ln>
          <a:effectLst/>
        </p:spPr>
        <p:txBody>
          <a:bodyPr wrap="square" lIns="91439" tIns="91439" rIns="91439" bIns="91439" numCol="1" anchor="t">
            <a:noAutofit/>
          </a:bodyPr>
          <a:lstStyle/>
          <a:p>
            <a:endParaRPr/>
          </a:p>
        </p:txBody>
      </p:sp>
      <p:sp>
        <p:nvSpPr>
          <p:cNvPr id="20" name="Freeform 5">
            <a:extLst>
              <a:ext uri="{FF2B5EF4-FFF2-40B4-BE49-F238E27FC236}">
                <a16:creationId xmlns:a16="http://schemas.microsoft.com/office/drawing/2014/main" id="{471E17F4-A0DC-D64B-BA5E-C53747412AE2}"/>
              </a:ext>
            </a:extLst>
          </p:cNvPr>
          <p:cNvSpPr/>
          <p:nvPr/>
        </p:nvSpPr>
        <p:spPr>
          <a:xfrm>
            <a:off x="459054" y="4415156"/>
            <a:ext cx="1472287" cy="28461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634" y="0"/>
                </a:lnTo>
                <a:lnTo>
                  <a:pt x="21600" y="10800"/>
                </a:lnTo>
                <a:lnTo>
                  <a:pt x="18634" y="21600"/>
                </a:lnTo>
                <a:lnTo>
                  <a:pt x="0" y="21600"/>
                </a:lnTo>
                <a:close/>
              </a:path>
            </a:pathLst>
          </a:custGeom>
          <a:gradFill flip="none" rotWithShape="1">
            <a:gsLst>
              <a:gs pos="0">
                <a:srgbClr val="0E4481"/>
              </a:gs>
              <a:gs pos="100000">
                <a:srgbClr val="00AAC6"/>
              </a:gs>
            </a:gsLst>
            <a:lin ang="2700000" scaled="1"/>
            <a:tileRect/>
          </a:gradFill>
          <a:ln w="12700" cap="flat">
            <a:noFill/>
            <a:miter lim="400000"/>
          </a:ln>
          <a:effectLst/>
        </p:spPr>
        <p:txBody>
          <a:bodyPr wrap="square" lIns="91439" tIns="91439" rIns="91439" bIns="91439" numCol="1" anchor="t">
            <a:noAutofit/>
          </a:bodyPr>
          <a:lstStyle/>
          <a:p>
            <a:endParaRPr/>
          </a:p>
        </p:txBody>
      </p:sp>
      <p:sp>
        <p:nvSpPr>
          <p:cNvPr id="4" name="TextBox 1">
            <a:extLst>
              <a:ext uri="{FF2B5EF4-FFF2-40B4-BE49-F238E27FC236}">
                <a16:creationId xmlns:a16="http://schemas.microsoft.com/office/drawing/2014/main" id="{3BE660FF-2C9A-AE49-B119-50FC25315B66}"/>
              </a:ext>
            </a:extLst>
          </p:cNvPr>
          <p:cNvSpPr txBox="1"/>
          <p:nvPr/>
        </p:nvSpPr>
        <p:spPr>
          <a:xfrm>
            <a:off x="1739299" y="660792"/>
            <a:ext cx="5665400" cy="438582"/>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34290" bIns="34290">
            <a:spAutoFit/>
          </a:bodyPr>
          <a:lstStyle/>
          <a:p>
            <a:pPr algn="ctr">
              <a:defRPr sz="6400">
                <a:latin typeface="+mj-lt"/>
                <a:ea typeface="+mj-ea"/>
                <a:cs typeface="+mj-cs"/>
                <a:sym typeface="Helvetica"/>
              </a:defRPr>
            </a:pPr>
            <a:r>
              <a:rPr lang="es-ES" sz="2400" b="1" dirty="0">
                <a:latin typeface="Helvetica" pitchFamily="2" charset="0"/>
              </a:rPr>
              <a:t>Características Técnicas</a:t>
            </a:r>
            <a:endParaRPr sz="2400" b="1" dirty="0">
              <a:latin typeface="Helvetica" pitchFamily="2" charset="0"/>
            </a:endParaRPr>
          </a:p>
        </p:txBody>
      </p:sp>
      <p:sp>
        <p:nvSpPr>
          <p:cNvPr id="5" name="Rectangle 2">
            <a:extLst>
              <a:ext uri="{FF2B5EF4-FFF2-40B4-BE49-F238E27FC236}">
                <a16:creationId xmlns:a16="http://schemas.microsoft.com/office/drawing/2014/main" id="{E9E481AC-AACA-D940-BB37-49F147975F61}"/>
              </a:ext>
            </a:extLst>
          </p:cNvPr>
          <p:cNvSpPr txBox="1"/>
          <p:nvPr/>
        </p:nvSpPr>
        <p:spPr>
          <a:xfrm>
            <a:off x="3186605" y="1102696"/>
            <a:ext cx="277672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p>
            <a:pPr algn="ctr">
              <a:defRPr sz="2400">
                <a:latin typeface="+mj-lt"/>
                <a:ea typeface="+mj-ea"/>
                <a:cs typeface="+mj-cs"/>
                <a:sym typeface="Helvetica"/>
              </a:defRPr>
            </a:pPr>
            <a:r>
              <a:rPr lang="es-MX" sz="1400" b="1" dirty="0">
                <a:solidFill>
                  <a:srgbClr val="00AAC6"/>
                </a:solidFill>
                <a:latin typeface="Helvetica" pitchFamily="2" charset="0"/>
                <a:sym typeface="Helvetica"/>
              </a:rPr>
              <a:t>Encuesta de Hábitos de Juego</a:t>
            </a:r>
            <a:endParaRPr sz="1400" b="1" dirty="0">
              <a:solidFill>
                <a:srgbClr val="00AAC6"/>
              </a:solidFill>
              <a:latin typeface="Helvetica" pitchFamily="2" charset="0"/>
            </a:endParaRPr>
          </a:p>
        </p:txBody>
      </p:sp>
      <p:pic>
        <p:nvPicPr>
          <p:cNvPr id="30" name="Imagen 29">
            <a:extLst>
              <a:ext uri="{FF2B5EF4-FFF2-40B4-BE49-F238E27FC236}">
                <a16:creationId xmlns:a16="http://schemas.microsoft.com/office/drawing/2014/main" id="{D1B2A459-1168-8D48-886E-E431A22D284D}"/>
              </a:ext>
            </a:extLst>
          </p:cNvPr>
          <p:cNvPicPr>
            <a:picLocks noChangeAspect="1"/>
          </p:cNvPicPr>
          <p:nvPr/>
        </p:nvPicPr>
        <p:blipFill>
          <a:blip r:embed="rId2"/>
          <a:stretch>
            <a:fillRect/>
          </a:stretch>
        </p:blipFill>
        <p:spPr>
          <a:xfrm>
            <a:off x="4284290" y="325225"/>
            <a:ext cx="581352" cy="221010"/>
          </a:xfrm>
          <a:prstGeom prst="rect">
            <a:avLst/>
          </a:prstGeom>
        </p:spPr>
      </p:pic>
      <p:pic>
        <p:nvPicPr>
          <p:cNvPr id="31" name="Imagen 30">
            <a:extLst>
              <a:ext uri="{FF2B5EF4-FFF2-40B4-BE49-F238E27FC236}">
                <a16:creationId xmlns:a16="http://schemas.microsoft.com/office/drawing/2014/main" id="{718CA0E7-454C-0848-8BBD-1524DAA974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29208"/>
            <a:ext cx="1341181" cy="1152813"/>
          </a:xfrm>
          <a:prstGeom prst="rect">
            <a:avLst/>
          </a:prstGeom>
        </p:spPr>
      </p:pic>
      <p:pic>
        <p:nvPicPr>
          <p:cNvPr id="32" name="Imagen 31">
            <a:extLst>
              <a:ext uri="{FF2B5EF4-FFF2-40B4-BE49-F238E27FC236}">
                <a16:creationId xmlns:a16="http://schemas.microsoft.com/office/drawing/2014/main" id="{68CA2B08-B66C-6042-95BB-8E6F3606C6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9038" y="129208"/>
            <a:ext cx="1341181" cy="1152813"/>
          </a:xfrm>
          <a:prstGeom prst="rect">
            <a:avLst/>
          </a:prstGeom>
        </p:spPr>
      </p:pic>
      <p:graphicFrame>
        <p:nvGraphicFramePr>
          <p:cNvPr id="35" name="Tabla 3">
            <a:extLst>
              <a:ext uri="{FF2B5EF4-FFF2-40B4-BE49-F238E27FC236}">
                <a16:creationId xmlns:a16="http://schemas.microsoft.com/office/drawing/2014/main" id="{4ED81BD2-91F7-804B-9DD0-DC79080BEDD6}"/>
              </a:ext>
            </a:extLst>
          </p:cNvPr>
          <p:cNvGraphicFramePr>
            <a:graphicFrameLocks noGrp="1"/>
          </p:cNvGraphicFramePr>
          <p:nvPr>
            <p:extLst>
              <p:ext uri="{D42A27DB-BD31-4B8C-83A1-F6EECF244321}">
                <p14:modId xmlns:p14="http://schemas.microsoft.com/office/powerpoint/2010/main" val="2411138656"/>
              </p:ext>
            </p:extLst>
          </p:nvPr>
        </p:nvGraphicFramePr>
        <p:xfrm>
          <a:off x="460602" y="1684070"/>
          <a:ext cx="8121195" cy="3040330"/>
        </p:xfrm>
        <a:graphic>
          <a:graphicData uri="http://schemas.openxmlformats.org/drawingml/2006/table">
            <a:tbl>
              <a:tblPr>
                <a:tableStyleId>{BC89EF96-8CEA-46FF-86C4-4CE0E7609802}</a:tableStyleId>
              </a:tblPr>
              <a:tblGrid>
                <a:gridCol w="1810511">
                  <a:extLst>
                    <a:ext uri="{9D8B030D-6E8A-4147-A177-3AD203B41FA5}">
                      <a16:colId xmlns:a16="http://schemas.microsoft.com/office/drawing/2014/main" val="20000"/>
                    </a:ext>
                  </a:extLst>
                </a:gridCol>
                <a:gridCol w="3158133">
                  <a:extLst>
                    <a:ext uri="{9D8B030D-6E8A-4147-A177-3AD203B41FA5}">
                      <a16:colId xmlns:a16="http://schemas.microsoft.com/office/drawing/2014/main" val="20001"/>
                    </a:ext>
                  </a:extLst>
                </a:gridCol>
                <a:gridCol w="3152551">
                  <a:extLst>
                    <a:ext uri="{9D8B030D-6E8A-4147-A177-3AD203B41FA5}">
                      <a16:colId xmlns:a16="http://schemas.microsoft.com/office/drawing/2014/main" val="2449664286"/>
                    </a:ext>
                  </a:extLst>
                </a:gridCol>
              </a:tblGrid>
              <a:tr h="340909">
                <a:tc>
                  <a:txBody>
                    <a:bodyPr/>
                    <a:lstStyle/>
                    <a:p>
                      <a:pPr algn="l">
                        <a:spcAft>
                          <a:spcPts val="1000"/>
                        </a:spcAft>
                      </a:pPr>
                      <a:endParaRPr lang="es-CL" sz="1800" b="1" spc="0" dirty="0">
                        <a:ln>
                          <a:noFill/>
                        </a:ln>
                        <a:solidFill>
                          <a:schemeClr val="bg2">
                            <a:lumMod val="25000"/>
                          </a:schemeClr>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ap="flat" cmpd="sng" algn="ctr">
                      <a:solidFill>
                        <a:srgbClr val="00AAC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1000"/>
                        </a:spcAft>
                      </a:pPr>
                      <a:r>
                        <a:rPr lang="es-CL" sz="1800" b="1" spc="0" dirty="0">
                          <a:ln>
                            <a:noFill/>
                          </a:ln>
                          <a:solidFill>
                            <a:schemeClr val="bg2">
                              <a:lumMod val="25000"/>
                            </a:schemeClr>
                          </a:solidFill>
                          <a:effectLst/>
                          <a:latin typeface="Helvetica" pitchFamily="2" charset="0"/>
                        </a:rPr>
                        <a:t>Año 2015</a:t>
                      </a:r>
                      <a:endParaRPr lang="es-CL" sz="1800" b="1" spc="0" dirty="0">
                        <a:ln>
                          <a:noFill/>
                        </a:ln>
                        <a:solidFill>
                          <a:schemeClr val="bg2">
                            <a:lumMod val="25000"/>
                          </a:schemeClr>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3175" cap="flat" cmpd="sng" algn="ctr">
                      <a:solidFill>
                        <a:schemeClr val="tx1"/>
                      </a:solidFill>
                      <a:prstDash val="solid"/>
                      <a:round/>
                      <a:headEnd type="none" w="med" len="med"/>
                      <a:tailEnd type="none" w="med" len="med"/>
                    </a:lnR>
                    <a:lnT w="12700" cmpd="sng">
                      <a:noFill/>
                    </a:lnT>
                    <a:lnB w="12700" cap="flat" cmpd="sng" algn="ctr">
                      <a:solidFill>
                        <a:srgbClr val="00AAC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1000"/>
                        </a:spcAft>
                      </a:pPr>
                      <a:r>
                        <a:rPr lang="es-CL" sz="1800" b="1" spc="0" dirty="0">
                          <a:ln>
                            <a:noFill/>
                          </a:ln>
                          <a:solidFill>
                            <a:srgbClr val="00AAC6"/>
                          </a:solidFill>
                          <a:effectLst/>
                          <a:latin typeface="Helvetica" pitchFamily="2" charset="0"/>
                        </a:rPr>
                        <a:t>Año </a:t>
                      </a:r>
                      <a:r>
                        <a:rPr lang="es-CL" sz="1800" b="1" spc="0" dirty="0">
                          <a:ln>
                            <a:noFill/>
                          </a:ln>
                          <a:solidFill>
                            <a:srgbClr val="00AAC6"/>
                          </a:solidFill>
                          <a:effectLst/>
                          <a:latin typeface="Helvetica" pitchFamily="2" charset="0"/>
                          <a:ea typeface="Times New Roman" panose="02020603050405020304" pitchFamily="18" charset="0"/>
                          <a:cs typeface="Times New Roman" panose="02020603050405020304" pitchFamily="18" charset="0"/>
                        </a:rPr>
                        <a:t>2018</a:t>
                      </a:r>
                    </a:p>
                  </a:txBody>
                  <a:tcPr anchor="ctr">
                    <a:lnL w="3175" cap="flat" cmpd="sng" algn="ctr">
                      <a:solidFill>
                        <a:schemeClr val="tx1"/>
                      </a:solidFill>
                      <a:prstDash val="solid"/>
                      <a:round/>
                      <a:headEnd type="none" w="med" len="med"/>
                      <a:tailEnd type="none" w="med" len="med"/>
                    </a:lnL>
                    <a:lnR w="12700" cmpd="sng">
                      <a:noFill/>
                    </a:lnR>
                    <a:lnT w="12700" cmpd="sng">
                      <a:noFill/>
                    </a:lnT>
                    <a:lnB w="12700" cap="flat" cmpd="sng" algn="ctr">
                      <a:solidFill>
                        <a:srgbClr val="00AAC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6201">
                <a:tc>
                  <a:txBody>
                    <a:bodyPr/>
                    <a:lstStyle/>
                    <a:p>
                      <a:pPr algn="l">
                        <a:spcAft>
                          <a:spcPts val="1000"/>
                        </a:spcAft>
                      </a:pPr>
                      <a:r>
                        <a:rPr lang="es-ES" sz="800" b="1" spc="0" dirty="0">
                          <a:ln>
                            <a:noFill/>
                          </a:ln>
                          <a:solidFill>
                            <a:schemeClr val="bg1"/>
                          </a:solidFill>
                          <a:effectLst/>
                          <a:latin typeface="Helvetica" pitchFamily="2" charset="0"/>
                        </a:rPr>
                        <a:t>Diseño</a:t>
                      </a:r>
                      <a:endParaRPr lang="es-CL" sz="800" b="1" spc="0" dirty="0">
                        <a:ln>
                          <a:noFill/>
                        </a:ln>
                        <a:solidFill>
                          <a:schemeClr val="bg1"/>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12700" cmpd="sng">
                      <a:noFill/>
                    </a:lnR>
                    <a:lnT w="12700" cap="flat" cmpd="sng" algn="ctr">
                      <a:solidFill>
                        <a:srgbClr val="00AAC6"/>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spcAft>
                          <a:spcPts val="1000"/>
                        </a:spcAft>
                      </a:pPr>
                      <a:r>
                        <a:rPr lang="es-ES" sz="800" spc="0" dirty="0">
                          <a:ln>
                            <a:noFill/>
                          </a:ln>
                          <a:solidFill>
                            <a:schemeClr val="tx1"/>
                          </a:solidFill>
                          <a:effectLst/>
                          <a:latin typeface="Helvetica" pitchFamily="2" charset="0"/>
                        </a:rPr>
                        <a:t>Estudio Cuantitativo.</a:t>
                      </a:r>
                      <a:endParaRPr lang="es-CL" sz="800" spc="0" dirty="0">
                        <a:ln>
                          <a:noFill/>
                        </a:ln>
                        <a:solidFill>
                          <a:schemeClr val="tx1"/>
                        </a:solidFill>
                        <a:effectLst/>
                        <a:latin typeface="Helvetica" pitchFamily="2" charset="0"/>
                      </a:endParaRPr>
                    </a:p>
                    <a:p>
                      <a:pPr algn="ctr">
                        <a:spcAft>
                          <a:spcPts val="1000"/>
                        </a:spcAft>
                      </a:pPr>
                      <a:r>
                        <a:rPr lang="es-ES" sz="800" spc="0" dirty="0">
                          <a:ln>
                            <a:noFill/>
                          </a:ln>
                          <a:solidFill>
                            <a:schemeClr val="tx1"/>
                          </a:solidFill>
                          <a:effectLst/>
                          <a:latin typeface="Helvetica" pitchFamily="2" charset="0"/>
                        </a:rPr>
                        <a:t>Encuestas cara a cara en hogares.</a:t>
                      </a:r>
                      <a:endParaRPr lang="es-CL" sz="800" b="0" spc="0" dirty="0">
                        <a:ln>
                          <a:noFill/>
                        </a:ln>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12700" cmpd="sng">
                      <a:noFill/>
                    </a:lnR>
                    <a:lnT w="12700" cap="flat" cmpd="sng" algn="ctr">
                      <a:solidFill>
                        <a:srgbClr val="00AAC6"/>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extLst>
                  <a:ext uri="{0D108BD9-81ED-4DB2-BD59-A6C34878D82A}">
                    <a16:rowId xmlns:a16="http://schemas.microsoft.com/office/drawing/2014/main" val="707410798"/>
                  </a:ext>
                </a:extLst>
              </a:tr>
              <a:tr h="342850">
                <a:tc>
                  <a:txBody>
                    <a:bodyPr/>
                    <a:lstStyle/>
                    <a:p>
                      <a:pPr algn="l">
                        <a:spcAft>
                          <a:spcPts val="1000"/>
                        </a:spcAft>
                      </a:pPr>
                      <a:r>
                        <a:rPr lang="es-ES" sz="800" b="1" spc="0" dirty="0">
                          <a:ln>
                            <a:noFill/>
                          </a:ln>
                          <a:solidFill>
                            <a:schemeClr val="bg1"/>
                          </a:solidFill>
                          <a:effectLst/>
                          <a:latin typeface="Helvetica" pitchFamily="2" charset="0"/>
                        </a:rPr>
                        <a:t>Grupo Objetivo</a:t>
                      </a:r>
                      <a:endParaRPr lang="es-CL" sz="800" b="1" spc="0" dirty="0">
                        <a:ln>
                          <a:noFill/>
                        </a:ln>
                        <a:solidFill>
                          <a:schemeClr val="bg1"/>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spcAft>
                          <a:spcPts val="1000"/>
                        </a:spcAft>
                      </a:pPr>
                      <a:r>
                        <a:rPr lang="es-ES" sz="800" spc="0" dirty="0">
                          <a:ln>
                            <a:noFill/>
                          </a:ln>
                          <a:solidFill>
                            <a:schemeClr val="tx1"/>
                          </a:solidFill>
                          <a:effectLst/>
                          <a:latin typeface="Helvetica" pitchFamily="2" charset="0"/>
                        </a:rPr>
                        <a:t>Población mayor de 18 años del Gran Santiago</a:t>
                      </a:r>
                      <a:endParaRPr lang="es-CL" sz="800" b="0" spc="0" dirty="0">
                        <a:ln>
                          <a:noFill/>
                        </a:ln>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extLst>
                  <a:ext uri="{0D108BD9-81ED-4DB2-BD59-A6C34878D82A}">
                    <a16:rowId xmlns:a16="http://schemas.microsoft.com/office/drawing/2014/main" val="10001"/>
                  </a:ext>
                </a:extLst>
              </a:tr>
              <a:tr h="658143">
                <a:tc>
                  <a:txBody>
                    <a:bodyPr/>
                    <a:lstStyle/>
                    <a:p>
                      <a:pPr algn="l">
                        <a:spcAft>
                          <a:spcPts val="1000"/>
                        </a:spcAft>
                      </a:pPr>
                      <a:r>
                        <a:rPr lang="es-ES" sz="800" b="1" spc="0" dirty="0">
                          <a:ln>
                            <a:noFill/>
                          </a:ln>
                          <a:solidFill>
                            <a:schemeClr val="bg1"/>
                          </a:solidFill>
                          <a:effectLst/>
                          <a:latin typeface="Helvetica" pitchFamily="2" charset="0"/>
                        </a:rPr>
                        <a:t>Tamaño Muestral</a:t>
                      </a:r>
                      <a:endParaRPr lang="es-CL" sz="800" b="1" spc="0" dirty="0">
                        <a:ln>
                          <a:noFill/>
                        </a:ln>
                        <a:solidFill>
                          <a:schemeClr val="bg1"/>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1000"/>
                        </a:spcAft>
                      </a:pPr>
                      <a:r>
                        <a:rPr lang="es-ES" sz="800" spc="0" dirty="0">
                          <a:ln>
                            <a:noFill/>
                          </a:ln>
                          <a:solidFill>
                            <a:schemeClr val="tx1"/>
                          </a:solidFill>
                          <a:effectLst/>
                          <a:latin typeface="Helvetica" pitchFamily="2" charset="0"/>
                        </a:rPr>
                        <a:t>1032 casos, lo que conlleva un error de 3,1%, dado un nivel de confianza del 95%.</a:t>
                      </a:r>
                      <a:endParaRPr lang="es-CL" sz="800" spc="0" dirty="0">
                        <a:ln>
                          <a:noFill/>
                        </a:ln>
                        <a:solidFill>
                          <a:schemeClr val="tx1"/>
                        </a:solidFill>
                        <a:effectLst/>
                        <a:latin typeface="Helvetica" pitchFamily="2" charset="0"/>
                      </a:endParaRPr>
                    </a:p>
                    <a:p>
                      <a:pPr algn="ctr">
                        <a:spcAft>
                          <a:spcPts val="1000"/>
                        </a:spcAft>
                      </a:pPr>
                      <a:r>
                        <a:rPr lang="es-ES" sz="800" spc="0" dirty="0">
                          <a:ln>
                            <a:noFill/>
                          </a:ln>
                          <a:solidFill>
                            <a:schemeClr val="tx1"/>
                          </a:solidFill>
                          <a:effectLst/>
                          <a:latin typeface="Helvetica" pitchFamily="2" charset="0"/>
                        </a:rPr>
                        <a:t>Los datos fueron ponderados considerando el sexo, nivel socioeconómico y la edad de los encuestados.</a:t>
                      </a:r>
                      <a:endParaRPr lang="es-CL" sz="800" b="0" spc="0" dirty="0">
                        <a:ln>
                          <a:noFill/>
                        </a:ln>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1000"/>
                        </a:spcAft>
                      </a:pPr>
                      <a:r>
                        <a:rPr lang="es-ES" sz="800" b="1" spc="0" dirty="0">
                          <a:ln>
                            <a:noFill/>
                          </a:ln>
                          <a:solidFill>
                            <a:schemeClr val="tx1"/>
                          </a:solidFill>
                          <a:effectLst/>
                          <a:latin typeface="Helvetica" pitchFamily="2" charset="0"/>
                        </a:rPr>
                        <a:t>1020 casos, </a:t>
                      </a:r>
                      <a:r>
                        <a:rPr lang="es-ES" sz="800" spc="0" dirty="0">
                          <a:ln>
                            <a:noFill/>
                          </a:ln>
                          <a:solidFill>
                            <a:schemeClr val="tx1"/>
                          </a:solidFill>
                          <a:effectLst/>
                          <a:latin typeface="Helvetica" pitchFamily="2" charset="0"/>
                        </a:rPr>
                        <a:t>lo que conlleva un error de 3,1%, dado un nivel de confianza del 95%.</a:t>
                      </a:r>
                      <a:endParaRPr lang="es-CL" sz="800" spc="0" dirty="0">
                        <a:ln>
                          <a:noFill/>
                        </a:ln>
                        <a:solidFill>
                          <a:schemeClr val="tx1"/>
                        </a:solidFill>
                        <a:effectLst/>
                        <a:latin typeface="Helvetica" pitchFamily="2" charset="0"/>
                      </a:endParaRPr>
                    </a:p>
                    <a:p>
                      <a:pPr algn="ctr">
                        <a:spcAft>
                          <a:spcPts val="1000"/>
                        </a:spcAft>
                      </a:pPr>
                      <a:r>
                        <a:rPr lang="es-ES" sz="800" spc="0" dirty="0">
                          <a:ln>
                            <a:noFill/>
                          </a:ln>
                          <a:solidFill>
                            <a:schemeClr val="tx1"/>
                          </a:solidFill>
                          <a:effectLst/>
                          <a:latin typeface="Helvetica" pitchFamily="2" charset="0"/>
                        </a:rPr>
                        <a:t>Los datos fueron ponderados considerando el sexo, nivel socioeconómico y la edad de los encuestados.</a:t>
                      </a:r>
                      <a:endParaRPr lang="es-CL" sz="800" b="0" spc="0" dirty="0">
                        <a:ln>
                          <a:noFill/>
                        </a:ln>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71780">
                <a:tc>
                  <a:txBody>
                    <a:bodyPr/>
                    <a:lstStyle/>
                    <a:p>
                      <a:pPr algn="l">
                        <a:spcAft>
                          <a:spcPts val="1000"/>
                        </a:spcAft>
                      </a:pPr>
                      <a:r>
                        <a:rPr lang="es-ES" sz="800" b="1" spc="0" dirty="0">
                          <a:ln>
                            <a:noFill/>
                          </a:ln>
                          <a:solidFill>
                            <a:schemeClr val="bg1"/>
                          </a:solidFill>
                          <a:effectLst/>
                          <a:latin typeface="Helvetica" pitchFamily="2" charset="0"/>
                        </a:rPr>
                        <a:t>Instrumento de Medición</a:t>
                      </a:r>
                      <a:endParaRPr lang="es-CL" sz="800" b="1" spc="0" dirty="0">
                        <a:ln>
                          <a:noFill/>
                        </a:ln>
                        <a:solidFill>
                          <a:schemeClr val="bg1"/>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1000"/>
                        </a:spcAft>
                      </a:pPr>
                      <a:r>
                        <a:rPr lang="es-ES" sz="800" spc="0" dirty="0">
                          <a:ln>
                            <a:noFill/>
                          </a:ln>
                          <a:solidFill>
                            <a:schemeClr val="tx1"/>
                          </a:solidFill>
                          <a:effectLst/>
                          <a:latin typeface="Helvetica" pitchFamily="2" charset="0"/>
                        </a:rPr>
                        <a:t>Cuestionario estructurado, con preguntas cerradas, de respuesta simple y múltiple.</a:t>
                      </a:r>
                      <a:endParaRPr lang="es-CL" sz="800" spc="0" dirty="0">
                        <a:ln>
                          <a:noFill/>
                        </a:ln>
                        <a:solidFill>
                          <a:schemeClr val="tx1"/>
                        </a:solidFill>
                        <a:effectLst/>
                        <a:latin typeface="Helvetica" pitchFamily="2" charset="0"/>
                      </a:endParaRPr>
                    </a:p>
                    <a:p>
                      <a:pPr algn="ctr">
                        <a:spcAft>
                          <a:spcPts val="1000"/>
                        </a:spcAft>
                      </a:pPr>
                      <a:r>
                        <a:rPr lang="es-ES" sz="800" spc="0" dirty="0">
                          <a:ln>
                            <a:noFill/>
                          </a:ln>
                          <a:solidFill>
                            <a:schemeClr val="tx1"/>
                          </a:solidFill>
                          <a:effectLst/>
                          <a:latin typeface="Helvetica" pitchFamily="2" charset="0"/>
                        </a:rPr>
                        <a:t>El instrumento fue diseñado por el equipo de la Universidad de Santiago, siendo validado a través de una fase cualitativa y un pretest.</a:t>
                      </a:r>
                      <a:endParaRPr lang="es-CL" sz="800" b="0" spc="0" dirty="0">
                        <a:ln>
                          <a:noFill/>
                        </a:ln>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1000"/>
                        </a:spcAft>
                      </a:pPr>
                      <a:r>
                        <a:rPr lang="es-ES" sz="800" spc="0" dirty="0">
                          <a:ln>
                            <a:noFill/>
                          </a:ln>
                          <a:solidFill>
                            <a:schemeClr val="tx1"/>
                          </a:solidFill>
                          <a:effectLst/>
                          <a:latin typeface="Helvetica" pitchFamily="2" charset="0"/>
                        </a:rPr>
                        <a:t>Cuestionario estructurado, con preguntas cerradas, de respuesta simple y múltiple.</a:t>
                      </a:r>
                      <a:endParaRPr lang="es-CL" sz="800" spc="0" dirty="0">
                        <a:ln>
                          <a:noFill/>
                        </a:ln>
                        <a:solidFill>
                          <a:schemeClr val="tx1"/>
                        </a:solidFill>
                        <a:effectLst/>
                        <a:latin typeface="Helvetica" pitchFamily="2" charset="0"/>
                      </a:endParaRPr>
                    </a:p>
                    <a:p>
                      <a:pPr algn="ctr">
                        <a:spcAft>
                          <a:spcPts val="1000"/>
                        </a:spcAft>
                      </a:pPr>
                      <a:r>
                        <a:rPr lang="es-ES" sz="800" b="0" spc="0" dirty="0">
                          <a:ln>
                            <a:noFill/>
                          </a:ln>
                          <a:solidFill>
                            <a:schemeClr val="tx1"/>
                          </a:solidFill>
                          <a:effectLst/>
                          <a:latin typeface="Helvetica" pitchFamily="2" charset="0"/>
                          <a:ea typeface="Times New Roman" panose="02020603050405020304" pitchFamily="18" charset="0"/>
                          <a:cs typeface="Times New Roman" panose="02020603050405020304" pitchFamily="18" charset="0"/>
                        </a:rPr>
                        <a:t>El equipo de la Universidad Andrés Bello ajustó el instrumento aplicado en la versión 2015, incluyendo nuevas variables, en particular, del ámbito psicosocial.</a:t>
                      </a:r>
                      <a:endParaRPr lang="es-CL" sz="800" b="0" spc="0" dirty="0">
                        <a:ln>
                          <a:noFill/>
                        </a:ln>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12500">
                <a:tc>
                  <a:txBody>
                    <a:bodyPr/>
                    <a:lstStyle/>
                    <a:p>
                      <a:pPr algn="l">
                        <a:spcAft>
                          <a:spcPts val="1000"/>
                        </a:spcAft>
                      </a:pPr>
                      <a:r>
                        <a:rPr lang="es-ES" sz="800" b="1" spc="0" dirty="0">
                          <a:ln>
                            <a:noFill/>
                          </a:ln>
                          <a:solidFill>
                            <a:schemeClr val="bg1"/>
                          </a:solidFill>
                          <a:effectLst/>
                          <a:latin typeface="Helvetica" pitchFamily="2" charset="0"/>
                        </a:rPr>
                        <a:t>Período de Medición</a:t>
                      </a:r>
                      <a:endParaRPr lang="es-CL" sz="800" b="1" spc="0" dirty="0">
                        <a:ln>
                          <a:noFill/>
                        </a:ln>
                        <a:solidFill>
                          <a:schemeClr val="bg1"/>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1000"/>
                        </a:spcAft>
                      </a:pPr>
                      <a:r>
                        <a:rPr lang="es-ES" sz="800" spc="0" dirty="0">
                          <a:ln>
                            <a:noFill/>
                          </a:ln>
                          <a:solidFill>
                            <a:schemeClr val="tx1"/>
                          </a:solidFill>
                          <a:effectLst/>
                          <a:latin typeface="Helvetica" pitchFamily="2" charset="0"/>
                        </a:rPr>
                        <a:t>Trabajo de campo realizado entre los días 05 y 24 de agosto de 2015.</a:t>
                      </a:r>
                      <a:endParaRPr lang="es-CL" sz="800" b="0" spc="0" dirty="0">
                        <a:ln>
                          <a:noFill/>
                        </a:ln>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1000"/>
                        </a:spcAft>
                      </a:pPr>
                      <a:r>
                        <a:rPr lang="es-MX" sz="800" b="0" spc="0" dirty="0">
                          <a:ln>
                            <a:noFill/>
                          </a:ln>
                          <a:solidFill>
                            <a:schemeClr val="tx1"/>
                          </a:solidFill>
                          <a:effectLst/>
                          <a:latin typeface="Helvetica" pitchFamily="2" charset="0"/>
                          <a:ea typeface="Times New Roman" panose="02020603050405020304" pitchFamily="18" charset="0"/>
                          <a:cs typeface="Times New Roman" panose="02020603050405020304" pitchFamily="18" charset="0"/>
                        </a:rPr>
                        <a:t>Trabajo de campo realizado entre los días 24 de Septiembre y 06 de Octubre de 2018.</a:t>
                      </a:r>
                      <a:endParaRPr lang="es-CL" sz="800" b="0" spc="0" dirty="0">
                        <a:ln>
                          <a:noFill/>
                        </a:ln>
                        <a:solidFill>
                          <a:schemeClr val="tx1"/>
                        </a:solidFill>
                        <a:effectLst/>
                        <a:latin typeface="Helvetica" pitchFamily="2" charset="0"/>
                        <a:ea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4539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iterate>
                                    <p:tmAbs val="0"/>
                                  </p:iterate>
                                  <p:childTnLst>
                                    <p:set>
                                      <p:cBhvr>
                                        <p:cTn id="6" fill="hold"/>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iterate>
                                    <p:tmAbs val="0"/>
                                  </p:iterate>
                                  <p:childTnLst>
                                    <p:set>
                                      <p:cBhvr>
                                        <p:cTn id="11" fill="hold"/>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dvAuto="0"/>
      <p:bldP spid="5"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Imagen 30">
            <a:extLst>
              <a:ext uri="{FF2B5EF4-FFF2-40B4-BE49-F238E27FC236}">
                <a16:creationId xmlns:a16="http://schemas.microsoft.com/office/drawing/2014/main" id="{718CA0E7-454C-0848-8BBD-1524DAA974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3" y="129208"/>
            <a:ext cx="1341181" cy="1152813"/>
          </a:xfrm>
          <a:prstGeom prst="rect">
            <a:avLst/>
          </a:prstGeom>
        </p:spPr>
      </p:pic>
      <p:pic>
        <p:nvPicPr>
          <p:cNvPr id="32" name="Imagen 31">
            <a:extLst>
              <a:ext uri="{FF2B5EF4-FFF2-40B4-BE49-F238E27FC236}">
                <a16:creationId xmlns:a16="http://schemas.microsoft.com/office/drawing/2014/main" id="{68CA2B08-B66C-6042-95BB-8E6F3606C6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9038" y="129208"/>
            <a:ext cx="1341181" cy="1152813"/>
          </a:xfrm>
          <a:prstGeom prst="rect">
            <a:avLst/>
          </a:prstGeom>
        </p:spPr>
      </p:pic>
      <p:graphicFrame>
        <p:nvGraphicFramePr>
          <p:cNvPr id="15" name="Table 3">
            <a:extLst>
              <a:ext uri="{FF2B5EF4-FFF2-40B4-BE49-F238E27FC236}">
                <a16:creationId xmlns:a16="http://schemas.microsoft.com/office/drawing/2014/main" id="{F824D1C3-B108-134B-8034-8D4B84A141EF}"/>
              </a:ext>
            </a:extLst>
          </p:cNvPr>
          <p:cNvGraphicFramePr>
            <a:graphicFrameLocks noGrp="1"/>
          </p:cNvGraphicFramePr>
          <p:nvPr>
            <p:extLst>
              <p:ext uri="{D42A27DB-BD31-4B8C-83A1-F6EECF244321}">
                <p14:modId xmlns:p14="http://schemas.microsoft.com/office/powerpoint/2010/main" val="489166703"/>
              </p:ext>
            </p:extLst>
          </p:nvPr>
        </p:nvGraphicFramePr>
        <p:xfrm>
          <a:off x="511401" y="2013538"/>
          <a:ext cx="8121195" cy="2713066"/>
        </p:xfrm>
        <a:graphic>
          <a:graphicData uri="http://schemas.openxmlformats.org/drawingml/2006/table">
            <a:tbl>
              <a:tblPr firstRow="1" bandRow="1">
                <a:tableStyleId>{2D5ABB26-0587-4C30-8999-92F81FD0307C}</a:tableStyleId>
              </a:tblPr>
              <a:tblGrid>
                <a:gridCol w="1876198">
                  <a:extLst>
                    <a:ext uri="{9D8B030D-6E8A-4147-A177-3AD203B41FA5}">
                      <a16:colId xmlns:a16="http://schemas.microsoft.com/office/drawing/2014/main" val="2994911902"/>
                    </a:ext>
                  </a:extLst>
                </a:gridCol>
                <a:gridCol w="3103880">
                  <a:extLst>
                    <a:ext uri="{9D8B030D-6E8A-4147-A177-3AD203B41FA5}">
                      <a16:colId xmlns:a16="http://schemas.microsoft.com/office/drawing/2014/main" val="3665812822"/>
                    </a:ext>
                  </a:extLst>
                </a:gridCol>
                <a:gridCol w="3141117">
                  <a:extLst>
                    <a:ext uri="{9D8B030D-6E8A-4147-A177-3AD203B41FA5}">
                      <a16:colId xmlns:a16="http://schemas.microsoft.com/office/drawing/2014/main" val="3428444239"/>
                    </a:ext>
                  </a:extLst>
                </a:gridCol>
              </a:tblGrid>
              <a:tr h="20134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CL" sz="1800" b="1" spc="0" dirty="0">
                          <a:ln>
                            <a:noFill/>
                          </a:ln>
                          <a:solidFill>
                            <a:schemeClr val="bg2">
                              <a:lumMod val="25000"/>
                            </a:schemeClr>
                          </a:solidFill>
                          <a:effectLst/>
                          <a:latin typeface="Helvetica" pitchFamily="2" charset="0"/>
                        </a:rPr>
                        <a:t>Variable</a:t>
                      </a:r>
                      <a:endParaRPr lang="es-CL" sz="1800" b="1" spc="0" dirty="0">
                        <a:ln>
                          <a:noFill/>
                        </a:ln>
                        <a:solidFill>
                          <a:schemeClr val="bg2">
                            <a:lumMod val="25000"/>
                          </a:schemeClr>
                        </a:solidFill>
                        <a:effectLst/>
                        <a:latin typeface="Helvetica" pitchFamily="2" charset="0"/>
                        <a:ea typeface="Times New Roman" panose="02020603050405020304" pitchFamily="18" charset="0"/>
                        <a:cs typeface="Times New Roman" panose="02020603050405020304" pitchFamily="18" charset="0"/>
                      </a:endParaRPr>
                    </a:p>
                  </a:txBody>
                  <a:tcPr anchor="ctr">
                    <a:lnR w="3175" cap="flat" cmpd="sng" algn="ctr">
                      <a:solidFill>
                        <a:schemeClr val="tx1"/>
                      </a:solidFill>
                      <a:prstDash val="solid"/>
                      <a:round/>
                      <a:headEnd type="none" w="med" len="med"/>
                      <a:tailEnd type="none" w="med" len="med"/>
                    </a:lnR>
                    <a:lnB w="12700" cap="flat" cmpd="sng" algn="ctr">
                      <a:solidFill>
                        <a:srgbClr val="00AAC6"/>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CL" sz="1800" b="1" spc="0" dirty="0">
                          <a:ln>
                            <a:noFill/>
                          </a:ln>
                          <a:solidFill>
                            <a:schemeClr val="bg2">
                              <a:lumMod val="25000"/>
                            </a:schemeClr>
                          </a:solidFill>
                          <a:effectLst/>
                          <a:latin typeface="Helvetica" pitchFamily="2" charset="0"/>
                        </a:rPr>
                        <a:t>Escala</a:t>
                      </a:r>
                      <a:endParaRPr lang="es-CL" sz="1800" b="1" spc="0" dirty="0">
                        <a:ln>
                          <a:noFill/>
                        </a:ln>
                        <a:solidFill>
                          <a:schemeClr val="bg2">
                            <a:lumMod val="25000"/>
                          </a:schemeClr>
                        </a:solidFill>
                        <a:effectLst/>
                        <a:latin typeface="Helvetica" pitchFamily="2" charset="0"/>
                        <a:ea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rgbClr val="00AAC6"/>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CL" sz="1800" b="1" spc="0" dirty="0">
                          <a:ln>
                            <a:noFill/>
                          </a:ln>
                          <a:solidFill>
                            <a:schemeClr val="bg2">
                              <a:lumMod val="25000"/>
                            </a:schemeClr>
                          </a:solidFill>
                          <a:effectLst/>
                          <a:latin typeface="Helvetica" pitchFamily="2" charset="0"/>
                        </a:rPr>
                        <a:t>Referencia</a:t>
                      </a:r>
                      <a:endParaRPr lang="es-CL" sz="1800" b="1" spc="0" dirty="0">
                        <a:ln>
                          <a:noFill/>
                        </a:ln>
                        <a:solidFill>
                          <a:schemeClr val="bg2">
                            <a:lumMod val="25000"/>
                          </a:schemeClr>
                        </a:solidFill>
                        <a:effectLst/>
                        <a:latin typeface="Helvetica" pitchFamily="2" charset="0"/>
                        <a:ea typeface="Times New Roman" panose="02020603050405020304" pitchFamily="18" charset="0"/>
                        <a:cs typeface="Times New Roman" panose="02020603050405020304" pitchFamily="18" charset="0"/>
                      </a:endParaRPr>
                    </a:p>
                  </a:txBody>
                  <a:tcPr anchor="ctr">
                    <a:lnL w="3175" cap="flat" cmpd="sng" algn="ctr">
                      <a:solidFill>
                        <a:schemeClr val="tx1"/>
                      </a:solidFill>
                      <a:prstDash val="solid"/>
                      <a:round/>
                      <a:headEnd type="none" w="med" len="med"/>
                      <a:tailEnd type="none" w="med" len="med"/>
                    </a:lnL>
                    <a:lnB w="12700" cap="flat" cmpd="sng" algn="ctr">
                      <a:solidFill>
                        <a:srgbClr val="00AAC6"/>
                      </a:solidFill>
                      <a:prstDash val="solid"/>
                      <a:round/>
                      <a:headEnd type="none" w="med" len="med"/>
                      <a:tailEnd type="none" w="med" len="med"/>
                    </a:lnB>
                  </a:tcPr>
                </a:tc>
                <a:extLst>
                  <a:ext uri="{0D108BD9-81ED-4DB2-BD59-A6C34878D82A}">
                    <a16:rowId xmlns:a16="http://schemas.microsoft.com/office/drawing/2014/main" val="1670469968"/>
                  </a:ext>
                </a:extLst>
              </a:tr>
              <a:tr h="0">
                <a:tc>
                  <a:txBody>
                    <a:bodyPr/>
                    <a:lstStyle/>
                    <a:p>
                      <a:r>
                        <a:rPr lang="es-CL" sz="800" b="1" dirty="0">
                          <a:latin typeface="Helvetica" pitchFamily="2" charset="0"/>
                        </a:rPr>
                        <a:t>Juego patológico</a:t>
                      </a:r>
                    </a:p>
                  </a:txBody>
                  <a:tcPr anchor="ctr">
                    <a:lnR w="3175" cap="flat" cmpd="sng" algn="ctr">
                      <a:solidFill>
                        <a:schemeClr val="tx1"/>
                      </a:solidFill>
                      <a:prstDash val="solid"/>
                      <a:round/>
                      <a:headEnd type="none" w="med" len="med"/>
                      <a:tailEnd type="none" w="med" len="med"/>
                    </a:lnR>
                    <a:lnT w="12700" cap="flat" cmpd="sng" algn="ctr">
                      <a:solidFill>
                        <a:srgbClr val="00AAC6"/>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dirty="0">
                          <a:latin typeface="Helvetica" pitchFamily="2" charset="0"/>
                        </a:rPr>
                        <a:t>National Opinion Research Center DSM‐IV Screen for Gambling Problems (NODS)</a:t>
                      </a:r>
                      <a:endParaRPr lang="es-CL" sz="800" dirty="0">
                        <a:latin typeface="Helvetica" pitchFamily="2"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rgbClr val="00AAC6"/>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CL" sz="800" dirty="0" err="1">
                          <a:latin typeface="Helvetica" pitchFamily="2" charset="0"/>
                        </a:rPr>
                        <a:t>Wickwire</a:t>
                      </a:r>
                      <a:r>
                        <a:rPr lang="es-CL" sz="800" dirty="0">
                          <a:latin typeface="Helvetica" pitchFamily="2" charset="0"/>
                        </a:rPr>
                        <a:t> et al. (2008)</a:t>
                      </a:r>
                    </a:p>
                  </a:txBody>
                  <a:tcPr anchor="ctr">
                    <a:lnL w="3175" cap="flat" cmpd="sng" algn="ctr">
                      <a:solidFill>
                        <a:schemeClr val="tx1"/>
                      </a:solidFill>
                      <a:prstDash val="solid"/>
                      <a:round/>
                      <a:headEnd type="none" w="med" len="med"/>
                      <a:tailEnd type="none" w="med" len="med"/>
                    </a:lnL>
                    <a:lnT w="12700" cap="flat" cmpd="sng" algn="ctr">
                      <a:solidFill>
                        <a:srgbClr val="00AAC6"/>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0302902"/>
                  </a:ext>
                </a:extLst>
              </a:tr>
              <a:tr h="0">
                <a:tc>
                  <a:txBody>
                    <a:bodyPr/>
                    <a:lstStyle/>
                    <a:p>
                      <a:r>
                        <a:rPr lang="es-CL" sz="800" b="1" dirty="0">
                          <a:latin typeface="Helvetica" pitchFamily="2" charset="0"/>
                        </a:rPr>
                        <a:t>Hábitos y conductas de juego</a:t>
                      </a:r>
                    </a:p>
                  </a:txBody>
                  <a:tcPr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CL" sz="800" dirty="0">
                          <a:latin typeface="Helvetica" pitchFamily="2" charset="0"/>
                        </a:rPr>
                        <a:t>Elaboración propia</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s-CL" sz="800" dirty="0">
                        <a:latin typeface="Helvetica" pitchFamily="2" charset="0"/>
                      </a:endParaRPr>
                    </a:p>
                  </a:txBody>
                  <a:tcPr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5863636"/>
                  </a:ext>
                </a:extLst>
              </a:tr>
              <a:tr h="0">
                <a:tc>
                  <a:txBody>
                    <a:bodyPr/>
                    <a:lstStyle/>
                    <a:p>
                      <a:r>
                        <a:rPr lang="es-CL" sz="800" b="1" dirty="0">
                          <a:latin typeface="Helvetica" pitchFamily="2" charset="0"/>
                        </a:rPr>
                        <a:t>Bienestar subjetivo</a:t>
                      </a:r>
                    </a:p>
                  </a:txBody>
                  <a:tcPr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CL" sz="800" dirty="0">
                          <a:latin typeface="Helvetica" pitchFamily="2" charset="0"/>
                        </a:rPr>
                        <a:t>Personal Wellbeing Index (PWI)</a:t>
                      </a:r>
                      <a:endParaRPr lang="es-CL" sz="800" i="0" dirty="0">
                        <a:latin typeface="Helvetica" pitchFamily="2"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CL" sz="800" dirty="0" err="1">
                          <a:latin typeface="Helvetica" pitchFamily="2" charset="0"/>
                        </a:rPr>
                        <a:t>Cummins</a:t>
                      </a:r>
                      <a:r>
                        <a:rPr lang="es-CL" sz="800" dirty="0">
                          <a:latin typeface="Helvetica" pitchFamily="2" charset="0"/>
                        </a:rPr>
                        <a:t> et al.(2003), Oyanedel et al. (2015). </a:t>
                      </a:r>
                    </a:p>
                  </a:txBody>
                  <a:tcPr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1076916"/>
                  </a:ext>
                </a:extLst>
              </a:tr>
              <a:tr h="274666">
                <a:tc>
                  <a:txBody>
                    <a:bodyPr/>
                    <a:lstStyle/>
                    <a:p>
                      <a:r>
                        <a:rPr lang="es-CL" sz="800" b="1" dirty="0">
                          <a:latin typeface="Helvetica" pitchFamily="2" charset="0"/>
                        </a:rPr>
                        <a:t>Salud Mental</a:t>
                      </a:r>
                    </a:p>
                  </a:txBody>
                  <a:tcPr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CL" sz="800" dirty="0">
                          <a:latin typeface="Helvetica" pitchFamily="2" charset="0"/>
                        </a:rPr>
                        <a:t>General </a:t>
                      </a:r>
                      <a:r>
                        <a:rPr lang="es-CL" sz="800" dirty="0" err="1">
                          <a:latin typeface="Helvetica" pitchFamily="2" charset="0"/>
                        </a:rPr>
                        <a:t>Health</a:t>
                      </a:r>
                      <a:r>
                        <a:rPr lang="es-CL" sz="800" dirty="0">
                          <a:latin typeface="Helvetica" pitchFamily="2" charset="0"/>
                        </a:rPr>
                        <a:t> </a:t>
                      </a:r>
                      <a:r>
                        <a:rPr lang="es-CL" sz="800" dirty="0" err="1">
                          <a:latin typeface="Helvetica" pitchFamily="2" charset="0"/>
                        </a:rPr>
                        <a:t>Questionnaire</a:t>
                      </a:r>
                      <a:r>
                        <a:rPr lang="es-CL" sz="800" dirty="0">
                          <a:latin typeface="Helvetica" pitchFamily="2" charset="0"/>
                        </a:rPr>
                        <a:t> (GQH-12)</a:t>
                      </a:r>
                      <a:endParaRPr lang="es-CL" sz="800" i="0" dirty="0">
                        <a:latin typeface="Helvetica" pitchFamily="2"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CL" sz="800" dirty="0">
                          <a:latin typeface="Helvetica" pitchFamily="2" charset="0"/>
                        </a:rPr>
                        <a:t>(</a:t>
                      </a:r>
                      <a:r>
                        <a:rPr lang="es-CL" sz="800" dirty="0" err="1">
                          <a:latin typeface="Helvetica" pitchFamily="2" charset="0"/>
                        </a:rPr>
                        <a:t>Pevalin</a:t>
                      </a:r>
                      <a:r>
                        <a:rPr lang="es-CL" sz="800" dirty="0">
                          <a:latin typeface="Helvetica" pitchFamily="2" charset="0"/>
                        </a:rPr>
                        <a:t>, 2000).</a:t>
                      </a:r>
                    </a:p>
                  </a:txBody>
                  <a:tcPr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6953205"/>
                  </a:ext>
                </a:extLst>
              </a:tr>
              <a:tr h="0">
                <a:tc>
                  <a:txBody>
                    <a:bodyPr/>
                    <a:lstStyle/>
                    <a:p>
                      <a:r>
                        <a:rPr lang="es-CL" sz="800" b="1" dirty="0">
                          <a:latin typeface="Helvetica" pitchFamily="2" charset="0"/>
                        </a:rPr>
                        <a:t>Consumo de sustancias</a:t>
                      </a:r>
                    </a:p>
                  </a:txBody>
                  <a:tcPr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CL" sz="800" dirty="0">
                          <a:latin typeface="Helvetica" pitchFamily="2" charset="0"/>
                        </a:rPr>
                        <a:t>Elaboración propia.</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s-CL" sz="800" dirty="0">
                        <a:latin typeface="Helvetica" pitchFamily="2" charset="0"/>
                      </a:endParaRPr>
                    </a:p>
                  </a:txBody>
                  <a:tcPr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7380486"/>
                  </a:ext>
                </a:extLst>
              </a:tr>
              <a:tr h="0">
                <a:tc>
                  <a:txBody>
                    <a:bodyPr/>
                    <a:lstStyle/>
                    <a:p>
                      <a:r>
                        <a:rPr lang="es-CL" sz="800" b="1" dirty="0">
                          <a:latin typeface="Helvetica" pitchFamily="2" charset="0"/>
                        </a:rPr>
                        <a:t>Funcionamiento y estrés familiar</a:t>
                      </a:r>
                    </a:p>
                  </a:txBody>
                  <a:tcPr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kern="1200" dirty="0">
                          <a:effectLst/>
                          <a:latin typeface="Helvetica" pitchFamily="2" charset="0"/>
                        </a:rPr>
                        <a:t>Adaptation, Partnership, Growth, Affection, and Resolve Scale (APGAR) y Breve </a:t>
                      </a:r>
                      <a:r>
                        <a:rPr lang="en-US" sz="800" kern="1200" dirty="0" err="1">
                          <a:effectLst/>
                          <a:latin typeface="Helvetica" pitchFamily="2" charset="0"/>
                        </a:rPr>
                        <a:t>Escala</a:t>
                      </a:r>
                      <a:r>
                        <a:rPr lang="en-US" sz="800" kern="1200" dirty="0">
                          <a:effectLst/>
                          <a:latin typeface="Helvetica" pitchFamily="2" charset="0"/>
                        </a:rPr>
                        <a:t> de </a:t>
                      </a:r>
                      <a:r>
                        <a:rPr lang="en-US" sz="800" kern="1200" dirty="0" err="1">
                          <a:effectLst/>
                          <a:latin typeface="Helvetica" pitchFamily="2" charset="0"/>
                        </a:rPr>
                        <a:t>Estrés</a:t>
                      </a:r>
                      <a:r>
                        <a:rPr lang="en-US" sz="800" kern="1200" dirty="0">
                          <a:effectLst/>
                          <a:latin typeface="Helvetica" pitchFamily="2" charset="0"/>
                        </a:rPr>
                        <a:t> Familiar.</a:t>
                      </a:r>
                      <a:endParaRPr lang="es-CL" sz="800" dirty="0">
                        <a:latin typeface="Helvetica" pitchFamily="2"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ES" sz="800" kern="1200" dirty="0" err="1">
                          <a:effectLst/>
                          <a:latin typeface="Helvetica" pitchFamily="2" charset="0"/>
                        </a:rPr>
                        <a:t>Smilkstein</a:t>
                      </a:r>
                      <a:r>
                        <a:rPr lang="es-ES" sz="800" kern="1200" dirty="0">
                          <a:effectLst/>
                          <a:latin typeface="Helvetica" pitchFamily="2" charset="0"/>
                        </a:rPr>
                        <a:t> (1978) y Weiss y </a:t>
                      </a:r>
                      <a:r>
                        <a:rPr lang="es-ES" sz="800" kern="1200" dirty="0" err="1">
                          <a:effectLst/>
                          <a:latin typeface="Helvetica" pitchFamily="2" charset="0"/>
                        </a:rPr>
                        <a:t>Lunsky</a:t>
                      </a:r>
                      <a:r>
                        <a:rPr lang="es-ES" sz="800" kern="1200" dirty="0">
                          <a:effectLst/>
                          <a:latin typeface="Helvetica" pitchFamily="2" charset="0"/>
                        </a:rPr>
                        <a:t> (2012).</a:t>
                      </a:r>
                      <a:endParaRPr lang="es-CL" sz="800" dirty="0">
                        <a:latin typeface="Helvetica" pitchFamily="2" charset="0"/>
                      </a:endParaRPr>
                    </a:p>
                  </a:txBody>
                  <a:tcPr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74202"/>
                  </a:ext>
                </a:extLst>
              </a:tr>
              <a:tr h="0">
                <a:tc>
                  <a:txBody>
                    <a:bodyPr/>
                    <a:lstStyle/>
                    <a:p>
                      <a:r>
                        <a:rPr lang="es-CL" sz="800" b="1" dirty="0">
                          <a:latin typeface="Helvetica" pitchFamily="2" charset="0"/>
                        </a:rPr>
                        <a:t>Confianza y apoyo en la pareja</a:t>
                      </a:r>
                    </a:p>
                  </a:txBody>
                  <a:tcPr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ES" sz="800" kern="1200" dirty="0">
                          <a:effectLst/>
                          <a:latin typeface="Helvetica" pitchFamily="2" charset="0"/>
                        </a:rPr>
                        <a:t>Marital Interpersonal </a:t>
                      </a:r>
                      <a:r>
                        <a:rPr lang="es-ES" sz="800" kern="1200" dirty="0" err="1">
                          <a:effectLst/>
                          <a:latin typeface="Helvetica" pitchFamily="2" charset="0"/>
                        </a:rPr>
                        <a:t>Support</a:t>
                      </a:r>
                      <a:r>
                        <a:rPr lang="es-ES" sz="800" kern="1200" dirty="0">
                          <a:effectLst/>
                          <a:latin typeface="Helvetica" pitchFamily="2" charset="0"/>
                        </a:rPr>
                        <a:t> </a:t>
                      </a:r>
                      <a:r>
                        <a:rPr lang="es-ES" sz="800" kern="1200" dirty="0" err="1">
                          <a:effectLst/>
                          <a:latin typeface="Helvetica" pitchFamily="2" charset="0"/>
                        </a:rPr>
                        <a:t>Evaluation</a:t>
                      </a:r>
                      <a:r>
                        <a:rPr lang="es-ES" sz="800" kern="1200" dirty="0">
                          <a:effectLst/>
                          <a:latin typeface="Helvetica" pitchFamily="2" charset="0"/>
                        </a:rPr>
                        <a:t> </a:t>
                      </a:r>
                      <a:r>
                        <a:rPr lang="es-ES" sz="800" kern="1200" dirty="0" err="1">
                          <a:effectLst/>
                          <a:latin typeface="Helvetica" pitchFamily="2" charset="0"/>
                        </a:rPr>
                        <a:t>List</a:t>
                      </a:r>
                      <a:r>
                        <a:rPr lang="es-ES" sz="800" kern="1200" dirty="0">
                          <a:effectLst/>
                          <a:latin typeface="Helvetica" pitchFamily="2" charset="0"/>
                        </a:rPr>
                        <a:t> (ISEL).</a:t>
                      </a:r>
                      <a:endParaRPr lang="es-CL" sz="800" dirty="0">
                        <a:latin typeface="Helvetica" pitchFamily="2"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800" dirty="0">
                          <a:latin typeface="Helvetica" pitchFamily="2" charset="0"/>
                        </a:rPr>
                        <a:t>The Common Cold Project (2011).</a:t>
                      </a:r>
                      <a:endParaRPr lang="es-CL" sz="800" dirty="0">
                        <a:latin typeface="Helvetica" pitchFamily="2" charset="0"/>
                      </a:endParaRPr>
                    </a:p>
                  </a:txBody>
                  <a:tcPr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1859936"/>
                  </a:ext>
                </a:extLst>
              </a:tr>
              <a:tr h="0">
                <a:tc>
                  <a:txBody>
                    <a:bodyPr/>
                    <a:lstStyle/>
                    <a:p>
                      <a:r>
                        <a:rPr lang="es-CL" sz="800" b="1" dirty="0">
                          <a:latin typeface="Helvetica" pitchFamily="2" charset="0"/>
                        </a:rPr>
                        <a:t>Calidad y cantidad de trabajo o estudio</a:t>
                      </a:r>
                    </a:p>
                  </a:txBody>
                  <a:tcPr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CL" sz="800" dirty="0">
                          <a:latin typeface="Helvetica" pitchFamily="2" charset="0"/>
                        </a:rPr>
                        <a:t>Elaboración propia.</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s-CL" sz="800" dirty="0">
                        <a:latin typeface="Helvetica" pitchFamily="2" charset="0"/>
                      </a:endParaRPr>
                    </a:p>
                  </a:txBody>
                  <a:tcPr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1028757"/>
                  </a:ext>
                </a:extLst>
              </a:tr>
              <a:tr h="0">
                <a:tc>
                  <a:txBody>
                    <a:bodyPr/>
                    <a:lstStyle/>
                    <a:p>
                      <a:r>
                        <a:rPr lang="es-CL" sz="800" b="1" dirty="0">
                          <a:latin typeface="Helvetica" pitchFamily="2" charset="0"/>
                        </a:rPr>
                        <a:t>Soledad</a:t>
                      </a:r>
                    </a:p>
                  </a:txBody>
                  <a:tcPr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CL" sz="800" dirty="0">
                          <a:latin typeface="Helvetica" pitchFamily="2" charset="0"/>
                        </a:rPr>
                        <a:t>Escala Breve de Soledad.</a:t>
                      </a:r>
                      <a:endParaRPr lang="es-CL" sz="800" i="1" dirty="0">
                        <a:latin typeface="Helvetica" pitchFamily="2"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s-CL" sz="800" dirty="0">
                          <a:latin typeface="Helvetica" pitchFamily="2" charset="0"/>
                        </a:rPr>
                        <a:t>Hughes, Waite, </a:t>
                      </a:r>
                      <a:r>
                        <a:rPr lang="es-CL" sz="800" dirty="0" err="1">
                          <a:latin typeface="Helvetica" pitchFamily="2" charset="0"/>
                        </a:rPr>
                        <a:t>Hawkley</a:t>
                      </a:r>
                      <a:r>
                        <a:rPr lang="es-CL" sz="800" dirty="0">
                          <a:latin typeface="Helvetica" pitchFamily="2" charset="0"/>
                        </a:rPr>
                        <a:t> y </a:t>
                      </a:r>
                      <a:r>
                        <a:rPr lang="es-CL" sz="800" dirty="0" err="1">
                          <a:latin typeface="Helvetica" pitchFamily="2" charset="0"/>
                        </a:rPr>
                        <a:t>Cacioppo</a:t>
                      </a:r>
                      <a:r>
                        <a:rPr lang="es-CL" sz="800" dirty="0">
                          <a:latin typeface="Helvetica" pitchFamily="2" charset="0"/>
                        </a:rPr>
                        <a:t> (2004)</a:t>
                      </a:r>
                    </a:p>
                  </a:txBody>
                  <a:tcPr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009590"/>
                  </a:ext>
                </a:extLst>
              </a:tr>
            </a:tbl>
          </a:graphicData>
        </a:graphic>
      </p:graphicFrame>
      <p:sp>
        <p:nvSpPr>
          <p:cNvPr id="25" name="TextBox 1">
            <a:extLst>
              <a:ext uri="{FF2B5EF4-FFF2-40B4-BE49-F238E27FC236}">
                <a16:creationId xmlns:a16="http://schemas.microsoft.com/office/drawing/2014/main" id="{D6C74CE8-E72C-194A-BA70-F392CF2A225E}"/>
              </a:ext>
            </a:extLst>
          </p:cNvPr>
          <p:cNvSpPr txBox="1"/>
          <p:nvPr/>
        </p:nvSpPr>
        <p:spPr>
          <a:xfrm>
            <a:off x="1739299" y="660792"/>
            <a:ext cx="5665400" cy="438582"/>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34290" bIns="34290">
            <a:spAutoFit/>
          </a:bodyPr>
          <a:lstStyle/>
          <a:p>
            <a:pPr algn="ctr">
              <a:defRPr sz="6400">
                <a:latin typeface="+mj-lt"/>
                <a:ea typeface="+mj-ea"/>
                <a:cs typeface="+mj-cs"/>
                <a:sym typeface="Helvetica"/>
              </a:defRPr>
            </a:pPr>
            <a:r>
              <a:rPr lang="es-ES" sz="2400" b="1" dirty="0">
                <a:latin typeface="Helvetica" pitchFamily="2" charset="0"/>
                <a:sym typeface="Helvetica"/>
              </a:rPr>
              <a:t>Dimensiones Instrumento</a:t>
            </a:r>
          </a:p>
        </p:txBody>
      </p:sp>
      <p:sp>
        <p:nvSpPr>
          <p:cNvPr id="26" name="Rectangle 2">
            <a:extLst>
              <a:ext uri="{FF2B5EF4-FFF2-40B4-BE49-F238E27FC236}">
                <a16:creationId xmlns:a16="http://schemas.microsoft.com/office/drawing/2014/main" id="{A16F6430-9876-9445-A808-871686EE14BE}"/>
              </a:ext>
            </a:extLst>
          </p:cNvPr>
          <p:cNvSpPr txBox="1"/>
          <p:nvPr/>
        </p:nvSpPr>
        <p:spPr>
          <a:xfrm>
            <a:off x="3186605" y="1102696"/>
            <a:ext cx="2776722"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p>
            <a:pPr algn="ctr">
              <a:defRPr sz="2400">
                <a:latin typeface="+mj-lt"/>
                <a:ea typeface="+mj-ea"/>
                <a:cs typeface="+mj-cs"/>
                <a:sym typeface="Helvetica"/>
              </a:defRPr>
            </a:pPr>
            <a:r>
              <a:rPr lang="es-MX" sz="1400" b="1" dirty="0">
                <a:solidFill>
                  <a:srgbClr val="00AAC6"/>
                </a:solidFill>
                <a:latin typeface="Helvetica" pitchFamily="2" charset="0"/>
                <a:sym typeface="Helvetica"/>
              </a:rPr>
              <a:t>Encuesta de Hábitos de Juego</a:t>
            </a:r>
            <a:endParaRPr sz="1400" b="1" dirty="0">
              <a:solidFill>
                <a:srgbClr val="00AAC6"/>
              </a:solidFill>
              <a:latin typeface="Helvetica" pitchFamily="2" charset="0"/>
            </a:endParaRPr>
          </a:p>
        </p:txBody>
      </p:sp>
      <p:pic>
        <p:nvPicPr>
          <p:cNvPr id="27" name="Imagen 26">
            <a:extLst>
              <a:ext uri="{FF2B5EF4-FFF2-40B4-BE49-F238E27FC236}">
                <a16:creationId xmlns:a16="http://schemas.microsoft.com/office/drawing/2014/main" id="{CD68F4AA-7B34-7D41-8A67-91A016FFC00E}"/>
              </a:ext>
            </a:extLst>
          </p:cNvPr>
          <p:cNvPicPr>
            <a:picLocks noChangeAspect="1"/>
          </p:cNvPicPr>
          <p:nvPr/>
        </p:nvPicPr>
        <p:blipFill>
          <a:blip r:embed="rId3"/>
          <a:stretch>
            <a:fillRect/>
          </a:stretch>
        </p:blipFill>
        <p:spPr>
          <a:xfrm>
            <a:off x="4284290" y="325225"/>
            <a:ext cx="581352" cy="221010"/>
          </a:xfrm>
          <a:prstGeom prst="rect">
            <a:avLst/>
          </a:prstGeom>
        </p:spPr>
      </p:pic>
    </p:spTree>
    <p:extLst>
      <p:ext uri="{BB962C8B-B14F-4D97-AF65-F5344CB8AC3E}">
        <p14:creationId xmlns:p14="http://schemas.microsoft.com/office/powerpoint/2010/main" val="91319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iterate>
                                    <p:tmAbs val="0"/>
                                  </p:iterate>
                                  <p:childTnLst>
                                    <p:set>
                                      <p:cBhvr>
                                        <p:cTn id="6" fill="hold"/>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100000">
                                          <p:val>
                                            <p:strVal val="#ppt_x"/>
                                          </p:val>
                                        </p:tav>
                                      </p:tavLst>
                                    </p:anim>
                                    <p:anim calcmode="lin" valueType="num">
                                      <p:cBhvr>
                                        <p:cTn id="8" dur="500" fill="hold"/>
                                        <p:tgtEl>
                                          <p:spTgt spid="2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iterate>
                                    <p:tmAbs val="0"/>
                                  </p:iterate>
                                  <p:childTnLst>
                                    <p:set>
                                      <p:cBhvr>
                                        <p:cTn id="11" fill="hold"/>
                                        <p:tgtEl>
                                          <p:spTgt spid="26"/>
                                        </p:tgtEl>
                                        <p:attrNameLst>
                                          <p:attrName>style.visibility</p:attrName>
                                        </p:attrNameLst>
                                      </p:cBhvr>
                                      <p:to>
                                        <p:strVal val="visible"/>
                                      </p:to>
                                    </p:set>
                                    <p:animEffect transition="in" filter="wipe(left)">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advAuto="0"/>
      <p:bldP spid="26"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7">
            <a:extLst>
              <a:ext uri="{FF2B5EF4-FFF2-40B4-BE49-F238E27FC236}">
                <a16:creationId xmlns:a16="http://schemas.microsoft.com/office/drawing/2014/main" id="{1092DB67-48F1-114C-A845-4F332DB6F3FA}"/>
              </a:ext>
            </a:extLst>
          </p:cNvPr>
          <p:cNvSpPr txBox="1"/>
          <p:nvPr/>
        </p:nvSpPr>
        <p:spPr>
          <a:xfrm>
            <a:off x="1025" y="-1848"/>
            <a:ext cx="9538189"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CARACTE</a:t>
            </a:r>
            <a:endParaRPr sz="14925" dirty="0">
              <a:latin typeface="Helvetica" pitchFamily="2" charset="0"/>
            </a:endParaRPr>
          </a:p>
        </p:txBody>
      </p:sp>
      <p:pic>
        <p:nvPicPr>
          <p:cNvPr id="22" name="Imagen 21">
            <a:extLst>
              <a:ext uri="{FF2B5EF4-FFF2-40B4-BE49-F238E27FC236}">
                <a16:creationId xmlns:a16="http://schemas.microsoft.com/office/drawing/2014/main" id="{733B0EB6-D5E2-914E-8451-2257294EED83}"/>
              </a:ext>
            </a:extLst>
          </p:cNvPr>
          <p:cNvPicPr>
            <a:picLocks noChangeAspect="1"/>
          </p:cNvPicPr>
          <p:nvPr/>
        </p:nvPicPr>
        <p:blipFill>
          <a:blip r:embed="rId2"/>
          <a:stretch>
            <a:fillRect/>
          </a:stretch>
        </p:blipFill>
        <p:spPr>
          <a:xfrm>
            <a:off x="7724833" y="495759"/>
            <a:ext cx="1025312" cy="389788"/>
          </a:xfrm>
          <a:prstGeom prst="rect">
            <a:avLst/>
          </a:prstGeom>
        </p:spPr>
      </p:pic>
      <p:sp>
        <p:nvSpPr>
          <p:cNvPr id="25" name="TextBox 18">
            <a:extLst>
              <a:ext uri="{FF2B5EF4-FFF2-40B4-BE49-F238E27FC236}">
                <a16:creationId xmlns:a16="http://schemas.microsoft.com/office/drawing/2014/main" id="{DAA95DDE-19EE-1E42-8903-6942ACC9D4CB}"/>
              </a:ext>
            </a:extLst>
          </p:cNvPr>
          <p:cNvSpPr txBox="1"/>
          <p:nvPr/>
        </p:nvSpPr>
        <p:spPr>
          <a:xfrm>
            <a:off x="828472" y="1253591"/>
            <a:ext cx="4007687"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Características</a:t>
            </a:r>
            <a:endParaRPr sz="3600" dirty="0">
              <a:latin typeface="Helvetica" pitchFamily="2" charset="0"/>
            </a:endParaRPr>
          </a:p>
        </p:txBody>
      </p:sp>
      <p:sp>
        <p:nvSpPr>
          <p:cNvPr id="26" name="TextBox 14">
            <a:extLst>
              <a:ext uri="{FF2B5EF4-FFF2-40B4-BE49-F238E27FC236}">
                <a16:creationId xmlns:a16="http://schemas.microsoft.com/office/drawing/2014/main" id="{045AD2C8-1468-B342-AE60-29A132F85C0A}"/>
              </a:ext>
            </a:extLst>
          </p:cNvPr>
          <p:cNvSpPr txBox="1"/>
          <p:nvPr/>
        </p:nvSpPr>
        <p:spPr>
          <a:xfrm>
            <a:off x="861526" y="1772964"/>
            <a:ext cx="4208314"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r>
              <a:rPr lang="es-MX" sz="1400" b="1" dirty="0">
                <a:solidFill>
                  <a:srgbClr val="00AAC6"/>
                </a:solidFill>
                <a:latin typeface="Helvetica" pitchFamily="2" charset="0"/>
              </a:rPr>
              <a:t>Sociodemográficas de la muestra (2018)</a:t>
            </a:r>
            <a:endParaRPr lang="es-CL" sz="1400" b="1" dirty="0">
              <a:solidFill>
                <a:srgbClr val="00AAC6"/>
              </a:solidFill>
              <a:latin typeface="Helvetica" pitchFamily="2" charset="0"/>
            </a:endParaRPr>
          </a:p>
        </p:txBody>
      </p:sp>
      <p:pic>
        <p:nvPicPr>
          <p:cNvPr id="39" name="Imagen 38">
            <a:extLst>
              <a:ext uri="{FF2B5EF4-FFF2-40B4-BE49-F238E27FC236}">
                <a16:creationId xmlns:a16="http://schemas.microsoft.com/office/drawing/2014/main" id="{1EAD9AC8-311D-024C-AA26-532E725A96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1073581"/>
            <a:ext cx="1341181" cy="1152813"/>
          </a:xfrm>
          <a:prstGeom prst="rect">
            <a:avLst/>
          </a:prstGeom>
        </p:spPr>
      </p:pic>
      <p:graphicFrame>
        <p:nvGraphicFramePr>
          <p:cNvPr id="40" name="Gráfico 1">
            <a:extLst>
              <a:ext uri="{FF2B5EF4-FFF2-40B4-BE49-F238E27FC236}">
                <a16:creationId xmlns:a16="http://schemas.microsoft.com/office/drawing/2014/main" id="{9F160DE4-8BEA-D544-B4B1-E77F7FE6E5EB}"/>
              </a:ext>
            </a:extLst>
          </p:cNvPr>
          <p:cNvGraphicFramePr>
            <a:graphicFrameLocks noChangeAspect="1"/>
          </p:cNvGraphicFramePr>
          <p:nvPr>
            <p:extLst>
              <p:ext uri="{D42A27DB-BD31-4B8C-83A1-F6EECF244321}">
                <p14:modId xmlns:p14="http://schemas.microsoft.com/office/powerpoint/2010/main" val="1370679368"/>
              </p:ext>
            </p:extLst>
          </p:nvPr>
        </p:nvGraphicFramePr>
        <p:xfrm>
          <a:off x="3411265" y="2369264"/>
          <a:ext cx="2438312" cy="24364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1" name="Gráfico 6">
            <a:extLst>
              <a:ext uri="{FF2B5EF4-FFF2-40B4-BE49-F238E27FC236}">
                <a16:creationId xmlns:a16="http://schemas.microsoft.com/office/drawing/2014/main" id="{DA7E5DCD-33E5-B444-8021-C2D99C5F05C0}"/>
              </a:ext>
            </a:extLst>
          </p:cNvPr>
          <p:cNvGraphicFramePr>
            <a:graphicFrameLocks noChangeAspect="1"/>
          </p:cNvGraphicFramePr>
          <p:nvPr>
            <p:extLst>
              <p:ext uri="{D42A27DB-BD31-4B8C-83A1-F6EECF244321}">
                <p14:modId xmlns:p14="http://schemas.microsoft.com/office/powerpoint/2010/main" val="265457536"/>
              </p:ext>
            </p:extLst>
          </p:nvPr>
        </p:nvGraphicFramePr>
        <p:xfrm>
          <a:off x="5926743" y="2369264"/>
          <a:ext cx="2438313" cy="243641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2" name="Gráfico 8">
            <a:extLst>
              <a:ext uri="{FF2B5EF4-FFF2-40B4-BE49-F238E27FC236}">
                <a16:creationId xmlns:a16="http://schemas.microsoft.com/office/drawing/2014/main" id="{4EA20964-131F-C645-B656-722E355A4DF8}"/>
              </a:ext>
            </a:extLst>
          </p:cNvPr>
          <p:cNvGraphicFramePr>
            <a:graphicFrameLocks/>
          </p:cNvGraphicFramePr>
          <p:nvPr>
            <p:extLst>
              <p:ext uri="{D42A27DB-BD31-4B8C-83A1-F6EECF244321}">
                <p14:modId xmlns:p14="http://schemas.microsoft.com/office/powerpoint/2010/main" val="487614423"/>
              </p:ext>
            </p:extLst>
          </p:nvPr>
        </p:nvGraphicFramePr>
        <p:xfrm>
          <a:off x="861526" y="2369747"/>
          <a:ext cx="2438312" cy="244896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32273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7">
            <a:extLst>
              <a:ext uri="{FF2B5EF4-FFF2-40B4-BE49-F238E27FC236}">
                <a16:creationId xmlns:a16="http://schemas.microsoft.com/office/drawing/2014/main" id="{1092DB67-48F1-114C-A845-4F332DB6F3FA}"/>
              </a:ext>
            </a:extLst>
          </p:cNvPr>
          <p:cNvSpPr txBox="1"/>
          <p:nvPr/>
        </p:nvSpPr>
        <p:spPr>
          <a:xfrm>
            <a:off x="9713"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22" name="Imagen 21">
            <a:extLst>
              <a:ext uri="{FF2B5EF4-FFF2-40B4-BE49-F238E27FC236}">
                <a16:creationId xmlns:a16="http://schemas.microsoft.com/office/drawing/2014/main" id="{733B0EB6-D5E2-914E-8451-2257294EED83}"/>
              </a:ext>
            </a:extLst>
          </p:cNvPr>
          <p:cNvPicPr>
            <a:picLocks noChangeAspect="1"/>
          </p:cNvPicPr>
          <p:nvPr/>
        </p:nvPicPr>
        <p:blipFill>
          <a:blip r:embed="rId2"/>
          <a:stretch>
            <a:fillRect/>
          </a:stretch>
        </p:blipFill>
        <p:spPr>
          <a:xfrm>
            <a:off x="7724833" y="495759"/>
            <a:ext cx="1025312" cy="389788"/>
          </a:xfrm>
          <a:prstGeom prst="rect">
            <a:avLst/>
          </a:prstGeom>
        </p:spPr>
      </p:pic>
      <p:pic>
        <p:nvPicPr>
          <p:cNvPr id="39" name="Imagen 38">
            <a:extLst>
              <a:ext uri="{FF2B5EF4-FFF2-40B4-BE49-F238E27FC236}">
                <a16:creationId xmlns:a16="http://schemas.microsoft.com/office/drawing/2014/main" id="{1EAD9AC8-311D-024C-AA26-532E725A96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 y="710623"/>
            <a:ext cx="1341181" cy="1152813"/>
          </a:xfrm>
          <a:prstGeom prst="rect">
            <a:avLst/>
          </a:prstGeom>
        </p:spPr>
      </p:pic>
      <p:graphicFrame>
        <p:nvGraphicFramePr>
          <p:cNvPr id="13" name="Gráfico 39">
            <a:extLst>
              <a:ext uri="{FF2B5EF4-FFF2-40B4-BE49-F238E27FC236}">
                <a16:creationId xmlns:a16="http://schemas.microsoft.com/office/drawing/2014/main" id="{631DFAC8-A5F3-EA41-A875-470A5B54EDA5}"/>
              </a:ext>
            </a:extLst>
          </p:cNvPr>
          <p:cNvGraphicFramePr/>
          <p:nvPr>
            <p:extLst>
              <p:ext uri="{D42A27DB-BD31-4B8C-83A1-F6EECF244321}">
                <p14:modId xmlns:p14="http://schemas.microsoft.com/office/powerpoint/2010/main" val="2184982108"/>
              </p:ext>
            </p:extLst>
          </p:nvPr>
        </p:nvGraphicFramePr>
        <p:xfrm>
          <a:off x="732530" y="1840388"/>
          <a:ext cx="7692709" cy="3174672"/>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8">
            <a:extLst>
              <a:ext uri="{FF2B5EF4-FFF2-40B4-BE49-F238E27FC236}">
                <a16:creationId xmlns:a16="http://schemas.microsoft.com/office/drawing/2014/main" id="{3F88ED70-A998-734A-BC4D-BB99E755D91C}"/>
              </a:ext>
            </a:extLst>
          </p:cNvPr>
          <p:cNvSpPr txBox="1"/>
          <p:nvPr/>
        </p:nvSpPr>
        <p:spPr>
          <a:xfrm>
            <a:off x="635337" y="2487022"/>
            <a:ext cx="8114808" cy="22313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endParaRPr sz="1000" dirty="0">
              <a:latin typeface="Helvetica" pitchFamily="2" charset="0"/>
            </a:endParaRPr>
          </a:p>
        </p:txBody>
      </p:sp>
      <p:sp>
        <p:nvSpPr>
          <p:cNvPr id="27" name="TextBox 18">
            <a:extLst>
              <a:ext uri="{FF2B5EF4-FFF2-40B4-BE49-F238E27FC236}">
                <a16:creationId xmlns:a16="http://schemas.microsoft.com/office/drawing/2014/main" id="{4E19F6B8-ADB9-6D48-8BE2-B010F08D0611}"/>
              </a:ext>
            </a:extLst>
          </p:cNvPr>
          <p:cNvSpPr txBox="1"/>
          <p:nvPr/>
        </p:nvSpPr>
        <p:spPr>
          <a:xfrm>
            <a:off x="969721" y="966271"/>
            <a:ext cx="8114808"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Motivaciones para jugar</a:t>
            </a:r>
            <a:endParaRPr lang="es-ES" sz="1000" dirty="0">
              <a:latin typeface="Helvetica" pitchFamily="2" charset="0"/>
            </a:endParaRPr>
          </a:p>
        </p:txBody>
      </p:sp>
      <p:sp>
        <p:nvSpPr>
          <p:cNvPr id="28" name="TextBox 14">
            <a:extLst>
              <a:ext uri="{FF2B5EF4-FFF2-40B4-BE49-F238E27FC236}">
                <a16:creationId xmlns:a16="http://schemas.microsoft.com/office/drawing/2014/main" id="{B952A012-693E-5D4D-A416-8D81BA66EEFE}"/>
              </a:ext>
            </a:extLst>
          </p:cNvPr>
          <p:cNvSpPr txBox="1"/>
          <p:nvPr/>
        </p:nvSpPr>
        <p:spPr>
          <a:xfrm>
            <a:off x="991622" y="1496796"/>
            <a:ext cx="7261165"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r>
              <a:rPr lang="es-CL" sz="1400" b="1" dirty="0">
                <a:solidFill>
                  <a:srgbClr val="00AAC6"/>
                </a:solidFill>
                <a:latin typeface="Helvetica" pitchFamily="2" charset="0"/>
              </a:rPr>
              <a:t>¿Podría decirme si es que alguna vez en su vida ha gastado dinero en…</a:t>
            </a:r>
          </a:p>
        </p:txBody>
      </p:sp>
      <p:sp>
        <p:nvSpPr>
          <p:cNvPr id="29" name="Rectángulo 28">
            <a:extLst>
              <a:ext uri="{FF2B5EF4-FFF2-40B4-BE49-F238E27FC236}">
                <a16:creationId xmlns:a16="http://schemas.microsoft.com/office/drawing/2014/main" id="{39AA98CA-7BBC-D140-A19B-E1CAD254CCD2}"/>
              </a:ext>
            </a:extLst>
          </p:cNvPr>
          <p:cNvSpPr/>
          <p:nvPr/>
        </p:nvSpPr>
        <p:spPr>
          <a:xfrm>
            <a:off x="969721" y="789389"/>
            <a:ext cx="7503530" cy="261610"/>
          </a:xfrm>
          <a:prstGeom prst="rect">
            <a:avLst/>
          </a:prstGeom>
        </p:spPr>
        <p:txBody>
          <a:bodyPr wrap="square">
            <a:spAutoFit/>
          </a:bodyPr>
          <a:lstStyle/>
          <a:p>
            <a:r>
              <a:rPr lang="es-CL" sz="1100" b="1" dirty="0">
                <a:latin typeface="Helvetica" pitchFamily="2" charset="0"/>
              </a:rPr>
              <a:t>Principales Resultados</a:t>
            </a:r>
          </a:p>
        </p:txBody>
      </p:sp>
    </p:spTree>
    <p:extLst>
      <p:ext uri="{BB962C8B-B14F-4D97-AF65-F5344CB8AC3E}">
        <p14:creationId xmlns:p14="http://schemas.microsoft.com/office/powerpoint/2010/main" val="3382629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7">
            <a:extLst>
              <a:ext uri="{FF2B5EF4-FFF2-40B4-BE49-F238E27FC236}">
                <a16:creationId xmlns:a16="http://schemas.microsoft.com/office/drawing/2014/main" id="{1092DB67-48F1-114C-A845-4F332DB6F3FA}"/>
              </a:ext>
            </a:extLst>
          </p:cNvPr>
          <p:cNvSpPr txBox="1"/>
          <p:nvPr/>
        </p:nvSpPr>
        <p:spPr>
          <a:xfrm>
            <a:off x="0" y="0"/>
            <a:ext cx="10318723"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RESULTAD</a:t>
            </a:r>
            <a:endParaRPr sz="14925" dirty="0">
              <a:latin typeface="Helvetica" pitchFamily="2" charset="0"/>
            </a:endParaRPr>
          </a:p>
        </p:txBody>
      </p:sp>
      <p:pic>
        <p:nvPicPr>
          <p:cNvPr id="22" name="Imagen 21">
            <a:extLst>
              <a:ext uri="{FF2B5EF4-FFF2-40B4-BE49-F238E27FC236}">
                <a16:creationId xmlns:a16="http://schemas.microsoft.com/office/drawing/2014/main" id="{733B0EB6-D5E2-914E-8451-2257294EED83}"/>
              </a:ext>
            </a:extLst>
          </p:cNvPr>
          <p:cNvPicPr>
            <a:picLocks noChangeAspect="1"/>
          </p:cNvPicPr>
          <p:nvPr/>
        </p:nvPicPr>
        <p:blipFill>
          <a:blip r:embed="rId2"/>
          <a:stretch>
            <a:fillRect/>
          </a:stretch>
        </p:blipFill>
        <p:spPr>
          <a:xfrm>
            <a:off x="7724833" y="495759"/>
            <a:ext cx="1025312" cy="389788"/>
          </a:xfrm>
          <a:prstGeom prst="rect">
            <a:avLst/>
          </a:prstGeom>
        </p:spPr>
      </p:pic>
      <p:graphicFrame>
        <p:nvGraphicFramePr>
          <p:cNvPr id="10" name="Gráfico 35">
            <a:extLst>
              <a:ext uri="{FF2B5EF4-FFF2-40B4-BE49-F238E27FC236}">
                <a16:creationId xmlns:a16="http://schemas.microsoft.com/office/drawing/2014/main" id="{63939763-B6FD-A04A-B25B-89BF50A4B534}"/>
              </a:ext>
            </a:extLst>
          </p:cNvPr>
          <p:cNvGraphicFramePr/>
          <p:nvPr>
            <p:extLst>
              <p:ext uri="{D42A27DB-BD31-4B8C-83A1-F6EECF244321}">
                <p14:modId xmlns:p14="http://schemas.microsoft.com/office/powerpoint/2010/main" val="2385055921"/>
              </p:ext>
            </p:extLst>
          </p:nvPr>
        </p:nvGraphicFramePr>
        <p:xfrm>
          <a:off x="926722" y="1840389"/>
          <a:ext cx="7498517" cy="3169958"/>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4">
            <a:extLst>
              <a:ext uri="{FF2B5EF4-FFF2-40B4-BE49-F238E27FC236}">
                <a16:creationId xmlns:a16="http://schemas.microsoft.com/office/drawing/2014/main" id="{1B815368-F828-A144-8DF0-E24668C1850C}"/>
              </a:ext>
            </a:extLst>
          </p:cNvPr>
          <p:cNvSpPr txBox="1"/>
          <p:nvPr/>
        </p:nvSpPr>
        <p:spPr>
          <a:xfrm>
            <a:off x="948624" y="2860753"/>
            <a:ext cx="7845720" cy="284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endParaRPr lang="es-CL" sz="1400" b="1" dirty="0">
              <a:solidFill>
                <a:srgbClr val="00AAC6"/>
              </a:solidFill>
              <a:latin typeface="Helvetica" pitchFamily="2" charset="0"/>
            </a:endParaRPr>
          </a:p>
        </p:txBody>
      </p:sp>
      <p:pic>
        <p:nvPicPr>
          <p:cNvPr id="18" name="Imagen 17">
            <a:extLst>
              <a:ext uri="{FF2B5EF4-FFF2-40B4-BE49-F238E27FC236}">
                <a16:creationId xmlns:a16="http://schemas.microsoft.com/office/drawing/2014/main" id="{83AC67C5-6B2F-EA48-8AA8-C5C31BBE35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3" y="710623"/>
            <a:ext cx="1341181" cy="1152813"/>
          </a:xfrm>
          <a:prstGeom prst="rect">
            <a:avLst/>
          </a:prstGeom>
        </p:spPr>
      </p:pic>
      <p:sp>
        <p:nvSpPr>
          <p:cNvPr id="20" name="TextBox 18">
            <a:extLst>
              <a:ext uri="{FF2B5EF4-FFF2-40B4-BE49-F238E27FC236}">
                <a16:creationId xmlns:a16="http://schemas.microsoft.com/office/drawing/2014/main" id="{8AA34E97-C952-CB4B-9701-BE71DA988D3C}"/>
              </a:ext>
            </a:extLst>
          </p:cNvPr>
          <p:cNvSpPr txBox="1"/>
          <p:nvPr/>
        </p:nvSpPr>
        <p:spPr>
          <a:xfrm>
            <a:off x="969721" y="966271"/>
            <a:ext cx="8114808"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Juego y Socialización</a:t>
            </a:r>
            <a:endParaRPr lang="es-ES" sz="1000" dirty="0">
              <a:latin typeface="Helvetica" pitchFamily="2" charset="0"/>
            </a:endParaRPr>
          </a:p>
        </p:txBody>
      </p:sp>
      <p:sp>
        <p:nvSpPr>
          <p:cNvPr id="21" name="TextBox 14">
            <a:extLst>
              <a:ext uri="{FF2B5EF4-FFF2-40B4-BE49-F238E27FC236}">
                <a16:creationId xmlns:a16="http://schemas.microsoft.com/office/drawing/2014/main" id="{E0A9DE99-8F7A-FD4C-BCD5-4789C476DA8A}"/>
              </a:ext>
            </a:extLst>
          </p:cNvPr>
          <p:cNvSpPr txBox="1"/>
          <p:nvPr/>
        </p:nvSpPr>
        <p:spPr>
          <a:xfrm>
            <a:off x="991622" y="1496796"/>
            <a:ext cx="7619764" cy="500137"/>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r>
              <a:rPr lang="es-MX" sz="1400" b="1" dirty="0">
                <a:solidFill>
                  <a:srgbClr val="00AAC6"/>
                </a:solidFill>
                <a:latin typeface="Helvetica" pitchFamily="2" charset="0"/>
              </a:rPr>
              <a:t>Cuando usted participa en sus juegos o actividades favoritas, ¿con quién suele hacerlo?</a:t>
            </a:r>
            <a:endParaRPr lang="es-CL" sz="1400" b="1" dirty="0">
              <a:solidFill>
                <a:srgbClr val="00AAC6"/>
              </a:solidFill>
              <a:latin typeface="Helvetica" pitchFamily="2" charset="0"/>
            </a:endParaRPr>
          </a:p>
        </p:txBody>
      </p:sp>
      <p:sp>
        <p:nvSpPr>
          <p:cNvPr id="23" name="Rectángulo 22">
            <a:extLst>
              <a:ext uri="{FF2B5EF4-FFF2-40B4-BE49-F238E27FC236}">
                <a16:creationId xmlns:a16="http://schemas.microsoft.com/office/drawing/2014/main" id="{422CADC5-0F4E-E14B-ABB2-995F4CE9E22D}"/>
              </a:ext>
            </a:extLst>
          </p:cNvPr>
          <p:cNvSpPr/>
          <p:nvPr/>
        </p:nvSpPr>
        <p:spPr>
          <a:xfrm>
            <a:off x="969721" y="789389"/>
            <a:ext cx="7503530" cy="261610"/>
          </a:xfrm>
          <a:prstGeom prst="rect">
            <a:avLst/>
          </a:prstGeom>
        </p:spPr>
        <p:txBody>
          <a:bodyPr wrap="square">
            <a:spAutoFit/>
          </a:bodyPr>
          <a:lstStyle/>
          <a:p>
            <a:r>
              <a:rPr lang="es-CL" sz="1100" b="1" dirty="0">
                <a:latin typeface="Helvetica" pitchFamily="2" charset="0"/>
              </a:rPr>
              <a:t>Principales Resultados</a:t>
            </a:r>
          </a:p>
        </p:txBody>
      </p:sp>
    </p:spTree>
    <p:extLst>
      <p:ext uri="{BB962C8B-B14F-4D97-AF65-F5344CB8AC3E}">
        <p14:creationId xmlns:p14="http://schemas.microsoft.com/office/powerpoint/2010/main" val="1637883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9">
            <a:extLst>
              <a:ext uri="{FF2B5EF4-FFF2-40B4-BE49-F238E27FC236}">
                <a16:creationId xmlns:a16="http://schemas.microsoft.com/office/drawing/2014/main" id="{02635498-9BB5-7948-8C48-024FA8E7DE4D}"/>
              </a:ext>
            </a:extLst>
          </p:cNvPr>
          <p:cNvSpPr txBox="1"/>
          <p:nvPr/>
        </p:nvSpPr>
        <p:spPr>
          <a:xfrm>
            <a:off x="3344810" y="227046"/>
            <a:ext cx="5713424" cy="2366032"/>
          </a:xfrm>
          <a:prstGeom prst="rect">
            <a:avLst/>
          </a:prstGeom>
          <a:ln w="25400">
            <a:miter lim="400000"/>
          </a:ln>
          <a:effectLst>
            <a:outerShdw blurRad="279400" dist="76200" dir="5400000" rotWithShape="0">
              <a:srgbClr val="000000">
                <a:alpha val="3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tIns="34290" bIns="34290">
            <a:spAutoFit/>
          </a:bodyPr>
          <a:lstStyle>
            <a:lvl1pPr algn="ctr">
              <a:defRPr sz="39800" b="1">
                <a:solidFill>
                  <a:srgbClr val="EFF0F2">
                    <a:alpha val="55000"/>
                  </a:srgbClr>
                </a:solidFill>
                <a:latin typeface="Roboto Black"/>
                <a:ea typeface="Roboto Black"/>
                <a:cs typeface="Roboto Black"/>
                <a:sym typeface="Roboto Black"/>
              </a:defRPr>
            </a:lvl1pPr>
          </a:lstStyle>
          <a:p>
            <a:r>
              <a:rPr lang="es-ES" sz="14925" dirty="0">
                <a:latin typeface="Helvetica" pitchFamily="2" charset="0"/>
              </a:rPr>
              <a:t>NODS</a:t>
            </a:r>
            <a:endParaRPr sz="14925" dirty="0">
              <a:latin typeface="Helvetica" pitchFamily="2" charset="0"/>
            </a:endParaRPr>
          </a:p>
        </p:txBody>
      </p:sp>
      <p:sp>
        <p:nvSpPr>
          <p:cNvPr id="24" name="Freeform 3">
            <a:extLst>
              <a:ext uri="{FF2B5EF4-FFF2-40B4-BE49-F238E27FC236}">
                <a16:creationId xmlns:a16="http://schemas.microsoft.com/office/drawing/2014/main" id="{E0D87EA3-5F86-A140-9203-23109AB898A3}"/>
              </a:ext>
            </a:extLst>
          </p:cNvPr>
          <p:cNvSpPr/>
          <p:nvPr/>
        </p:nvSpPr>
        <p:spPr>
          <a:xfrm flipH="1">
            <a:off x="-52282" y="-94154"/>
            <a:ext cx="5237630" cy="52376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28" y="20488"/>
                </a:lnTo>
                <a:cubicBezTo>
                  <a:pt x="607" y="9076"/>
                  <a:pt x="10043" y="0"/>
                  <a:pt x="21600" y="0"/>
                </a:cubicBezTo>
                <a:close/>
              </a:path>
            </a:pathLst>
          </a:custGeom>
          <a:solidFill>
            <a:srgbClr val="FFFFFF"/>
          </a:solidFill>
          <a:ln w="25400">
            <a:miter lim="400000"/>
          </a:ln>
          <a:effectLst>
            <a:outerShdw blurRad="762000" dist="508000" dir="5400000" rotWithShape="0">
              <a:srgbClr val="000000">
                <a:alpha val="15000"/>
              </a:srgbClr>
            </a:outerShdw>
          </a:effectLst>
        </p:spPr>
        <p:txBody>
          <a:bodyPr tIns="34290" bIns="34290" anchor="ctr"/>
          <a:lstStyle/>
          <a:p>
            <a:pPr algn="ctr">
              <a:defRPr sz="2800">
                <a:latin typeface="Roboto Light"/>
                <a:ea typeface="Roboto Light"/>
                <a:cs typeface="Roboto Light"/>
                <a:sym typeface="Roboto Light"/>
              </a:defRPr>
            </a:pPr>
            <a:endParaRPr sz="1050">
              <a:latin typeface="Helvetica" pitchFamily="2" charset="0"/>
            </a:endParaRPr>
          </a:p>
        </p:txBody>
      </p:sp>
      <p:pic>
        <p:nvPicPr>
          <p:cNvPr id="38" name="Picture Placeholder 2" descr="Picture Placeholder 2">
            <a:extLst>
              <a:ext uri="{FF2B5EF4-FFF2-40B4-BE49-F238E27FC236}">
                <a16:creationId xmlns:a16="http://schemas.microsoft.com/office/drawing/2014/main" id="{55BE0EB8-132B-5740-A2F3-6A81FFE89F8A}"/>
              </a:ext>
            </a:extLst>
          </p:cNvPr>
          <p:cNvPicPr>
            <a:picLocks noChangeAspect="1"/>
          </p:cNvPicPr>
          <p:nvPr/>
        </p:nvPicPr>
        <p:blipFill>
          <a:blip r:embed="rId2"/>
          <a:srcRect/>
          <a:stretch>
            <a:fillRect/>
          </a:stretch>
        </p:blipFill>
        <p:spPr>
          <a:xfrm>
            <a:off x="5710" y="182881"/>
            <a:ext cx="4960590" cy="496059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1163"/>
                </a:lnTo>
                <a:cubicBezTo>
                  <a:pt x="5765" y="11163"/>
                  <a:pt x="10437" y="15835"/>
                  <a:pt x="10437" y="21600"/>
                </a:cubicBezTo>
                <a:lnTo>
                  <a:pt x="21600" y="21600"/>
                </a:lnTo>
                <a:cubicBezTo>
                  <a:pt x="21600" y="9671"/>
                  <a:pt x="11929" y="0"/>
                  <a:pt x="0" y="0"/>
                </a:cubicBezTo>
                <a:close/>
              </a:path>
            </a:pathLst>
          </a:custGeom>
        </p:spPr>
      </p:pic>
      <p:pic>
        <p:nvPicPr>
          <p:cNvPr id="16" name="Imagen 15">
            <a:extLst>
              <a:ext uri="{FF2B5EF4-FFF2-40B4-BE49-F238E27FC236}">
                <a16:creationId xmlns:a16="http://schemas.microsoft.com/office/drawing/2014/main" id="{17750170-DB65-B842-A746-34C76A255B25}"/>
              </a:ext>
            </a:extLst>
          </p:cNvPr>
          <p:cNvPicPr>
            <a:picLocks noChangeAspect="1"/>
          </p:cNvPicPr>
          <p:nvPr/>
        </p:nvPicPr>
        <p:blipFill>
          <a:blip r:embed="rId3"/>
          <a:stretch>
            <a:fillRect/>
          </a:stretch>
        </p:blipFill>
        <p:spPr>
          <a:xfrm>
            <a:off x="412216" y="4305952"/>
            <a:ext cx="1025312" cy="389788"/>
          </a:xfrm>
          <a:prstGeom prst="rect">
            <a:avLst/>
          </a:prstGeom>
        </p:spPr>
      </p:pic>
      <p:sp>
        <p:nvSpPr>
          <p:cNvPr id="51" name="TextBox 18">
            <a:extLst>
              <a:ext uri="{FF2B5EF4-FFF2-40B4-BE49-F238E27FC236}">
                <a16:creationId xmlns:a16="http://schemas.microsoft.com/office/drawing/2014/main" id="{36872004-09A0-274C-891C-F62508DD1464}"/>
              </a:ext>
            </a:extLst>
          </p:cNvPr>
          <p:cNvSpPr txBox="1"/>
          <p:nvPr/>
        </p:nvSpPr>
        <p:spPr>
          <a:xfrm>
            <a:off x="5357796" y="1253591"/>
            <a:ext cx="3164252" cy="6232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spAutoFit/>
          </a:bodyPr>
          <a:lstStyle/>
          <a:p>
            <a:pPr>
              <a:defRPr sz="9600" b="1">
                <a:latin typeface="Roboto Black"/>
                <a:ea typeface="Roboto Black"/>
                <a:cs typeface="Roboto Black"/>
                <a:sym typeface="Roboto Black"/>
              </a:defRPr>
            </a:pPr>
            <a:r>
              <a:rPr lang="es-ES" sz="3600" dirty="0">
                <a:latin typeface="Helvetica" pitchFamily="2" charset="0"/>
              </a:rPr>
              <a:t>NODS</a:t>
            </a:r>
            <a:endParaRPr sz="3600" dirty="0">
              <a:latin typeface="Helvetica" pitchFamily="2" charset="0"/>
            </a:endParaRPr>
          </a:p>
        </p:txBody>
      </p:sp>
      <p:sp>
        <p:nvSpPr>
          <p:cNvPr id="52" name="TextBox 14">
            <a:extLst>
              <a:ext uri="{FF2B5EF4-FFF2-40B4-BE49-F238E27FC236}">
                <a16:creationId xmlns:a16="http://schemas.microsoft.com/office/drawing/2014/main" id="{FF1C7BF1-0F92-0245-B856-3FE2799BF169}"/>
              </a:ext>
            </a:extLst>
          </p:cNvPr>
          <p:cNvSpPr txBox="1"/>
          <p:nvPr/>
        </p:nvSpPr>
        <p:spPr>
          <a:xfrm>
            <a:off x="5390849" y="1772964"/>
            <a:ext cx="2320149" cy="500137"/>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34290" bIns="34290">
            <a:spAutoFit/>
          </a:bodyPr>
          <a:lstStyle/>
          <a:p>
            <a:pPr>
              <a:defRPr sz="2400">
                <a:latin typeface="+mj-lt"/>
                <a:ea typeface="+mj-ea"/>
                <a:cs typeface="+mj-cs"/>
                <a:sym typeface="Helvetica"/>
              </a:defRPr>
            </a:pPr>
            <a:r>
              <a:rPr lang="es-ES" sz="1400" b="1" dirty="0">
                <a:solidFill>
                  <a:srgbClr val="00AAC6"/>
                </a:solidFill>
                <a:latin typeface="Helvetica" pitchFamily="2" charset="0"/>
              </a:rPr>
              <a:t>Encuesta de Hábitos de Juego</a:t>
            </a:r>
            <a:endParaRPr sz="1400" b="1" dirty="0">
              <a:solidFill>
                <a:srgbClr val="00AAC6"/>
              </a:solidFill>
              <a:latin typeface="Helvetica" pitchFamily="2" charset="0"/>
            </a:endParaRPr>
          </a:p>
        </p:txBody>
      </p:sp>
      <p:sp>
        <p:nvSpPr>
          <p:cNvPr id="54" name="TextBox 9">
            <a:extLst>
              <a:ext uri="{FF2B5EF4-FFF2-40B4-BE49-F238E27FC236}">
                <a16:creationId xmlns:a16="http://schemas.microsoft.com/office/drawing/2014/main" id="{11131E7A-6B3C-8444-B5CB-36AFE808CBFF}"/>
              </a:ext>
            </a:extLst>
          </p:cNvPr>
          <p:cNvSpPr txBox="1"/>
          <p:nvPr/>
        </p:nvSpPr>
        <p:spPr>
          <a:xfrm>
            <a:off x="5408585" y="2571750"/>
            <a:ext cx="3200945" cy="117724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34290" bIns="34290" anchor="ctr">
            <a:spAutoFit/>
          </a:bodyPr>
          <a:lstStyle/>
          <a:p>
            <a:r>
              <a:rPr lang="es-MX" sz="900" dirty="0">
                <a:latin typeface="Helvetica" pitchFamily="2" charset="0"/>
              </a:rPr>
              <a:t>El </a:t>
            </a:r>
            <a:r>
              <a:rPr lang="en-US" sz="900" dirty="0">
                <a:latin typeface="Helvetica" pitchFamily="2" charset="0"/>
              </a:rPr>
              <a:t>National Opinion Research Center DSM-IV Screen for Gambling Problems (NODS) es la </a:t>
            </a:r>
            <a:r>
              <a:rPr lang="en-US" sz="900" dirty="0" err="1">
                <a:latin typeface="Helvetica" pitchFamily="2" charset="0"/>
              </a:rPr>
              <a:t>herramienta</a:t>
            </a:r>
            <a:r>
              <a:rPr lang="en-US" sz="900" dirty="0">
                <a:latin typeface="Helvetica" pitchFamily="2" charset="0"/>
              </a:rPr>
              <a:t> </a:t>
            </a:r>
            <a:r>
              <a:rPr lang="es-CL" sz="900" dirty="0">
                <a:latin typeface="Helvetica" pitchFamily="2" charset="0"/>
              </a:rPr>
              <a:t>estándar</a:t>
            </a:r>
            <a:r>
              <a:rPr lang="en-US" sz="900" dirty="0">
                <a:latin typeface="Helvetica" pitchFamily="2" charset="0"/>
              </a:rPr>
              <a:t> para la </a:t>
            </a:r>
            <a:r>
              <a:rPr lang="en-US" sz="900" dirty="0" err="1">
                <a:latin typeface="Helvetica" pitchFamily="2" charset="0"/>
              </a:rPr>
              <a:t>evaluación</a:t>
            </a:r>
            <a:r>
              <a:rPr lang="en-US" sz="900" dirty="0">
                <a:latin typeface="Helvetica" pitchFamily="2" charset="0"/>
              </a:rPr>
              <a:t> </a:t>
            </a:r>
            <a:r>
              <a:rPr lang="en-US" sz="900" dirty="0" err="1">
                <a:latin typeface="Helvetica" pitchFamily="2" charset="0"/>
              </a:rPr>
              <a:t>poblacional</a:t>
            </a:r>
            <a:r>
              <a:rPr lang="en-US" sz="900" dirty="0">
                <a:latin typeface="Helvetica" pitchFamily="2" charset="0"/>
              </a:rPr>
              <a:t> de </a:t>
            </a:r>
            <a:r>
              <a:rPr lang="en-US" sz="900" dirty="0" err="1">
                <a:latin typeface="Helvetica" pitchFamily="2" charset="0"/>
              </a:rPr>
              <a:t>juego</a:t>
            </a:r>
            <a:r>
              <a:rPr lang="en-US" sz="900" dirty="0">
                <a:latin typeface="Helvetica" pitchFamily="2" charset="0"/>
              </a:rPr>
              <a:t> </a:t>
            </a:r>
            <a:r>
              <a:rPr lang="en-US" sz="900" dirty="0" err="1">
                <a:latin typeface="Helvetica" pitchFamily="2" charset="0"/>
              </a:rPr>
              <a:t>problemático</a:t>
            </a:r>
            <a:endParaRPr lang="en-US" sz="900" dirty="0">
              <a:latin typeface="Helvetica" pitchFamily="2" charset="0"/>
            </a:endParaRPr>
          </a:p>
          <a:p>
            <a:r>
              <a:rPr lang="es-MX" sz="900" dirty="0">
                <a:latin typeface="Helvetica" pitchFamily="2" charset="0"/>
              </a:rPr>
              <a:t>Se basa en los criterios del DSM IV para la identificación de jugadores patológicos.</a:t>
            </a:r>
          </a:p>
          <a:p>
            <a:endParaRPr lang="es-MX" sz="900" dirty="0">
              <a:latin typeface="Helvetica" pitchFamily="2" charset="0"/>
            </a:endParaRPr>
          </a:p>
          <a:p>
            <a:r>
              <a:rPr lang="es-CL" sz="900" dirty="0">
                <a:latin typeface="Helvetica" pitchFamily="2" charset="0"/>
              </a:rPr>
              <a:t>Consta de 34 ítems, 17 sobre juego a lo largo de la vida y 17 sobre las experiencias del último año.</a:t>
            </a:r>
          </a:p>
        </p:txBody>
      </p:sp>
      <p:sp>
        <p:nvSpPr>
          <p:cNvPr id="55" name="Shape 2720">
            <a:extLst>
              <a:ext uri="{FF2B5EF4-FFF2-40B4-BE49-F238E27FC236}">
                <a16:creationId xmlns:a16="http://schemas.microsoft.com/office/drawing/2014/main" id="{2B70CBFF-47EE-B942-819B-742E9AE503AB}"/>
              </a:ext>
            </a:extLst>
          </p:cNvPr>
          <p:cNvSpPr/>
          <p:nvPr/>
        </p:nvSpPr>
        <p:spPr>
          <a:xfrm>
            <a:off x="5183769" y="2637243"/>
            <a:ext cx="208659" cy="209069"/>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rgbClr val="00AAC6"/>
          </a:solidFill>
          <a:ln w="12700">
            <a:miter lim="400000"/>
          </a:ln>
        </p:spPr>
        <p:txBody>
          <a:bodyPr tIns="34290" bIns="34290" anchor="ctr"/>
          <a:lstStyle/>
          <a:p>
            <a:pPr defTabSz="171399">
              <a:defRPr sz="3000">
                <a:solidFill>
                  <a:srgbClr val="FFFFFF"/>
                </a:solidFill>
                <a:effectLst>
                  <a:outerShdw blurRad="38100" dist="12700" dir="5400000" rotWithShape="0">
                    <a:srgbClr val="000000">
                      <a:alpha val="50000"/>
                    </a:srgbClr>
                  </a:outerShdw>
                </a:effectLst>
                <a:latin typeface="+mj-lt"/>
                <a:ea typeface="+mj-ea"/>
                <a:cs typeface="+mj-cs"/>
                <a:sym typeface="Helvetica"/>
              </a:defRPr>
            </a:pPr>
            <a:endParaRPr sz="1125" dirty="0">
              <a:highlight>
                <a:srgbClr val="00AAC6"/>
              </a:highlight>
              <a:latin typeface="Helvetica" pitchFamily="2" charset="0"/>
            </a:endParaRPr>
          </a:p>
        </p:txBody>
      </p:sp>
      <p:sp>
        <p:nvSpPr>
          <p:cNvPr id="56" name="Shape 2720">
            <a:extLst>
              <a:ext uri="{FF2B5EF4-FFF2-40B4-BE49-F238E27FC236}">
                <a16:creationId xmlns:a16="http://schemas.microsoft.com/office/drawing/2014/main" id="{D16CB9A6-2A3E-6940-8C85-125C732F2212}"/>
              </a:ext>
            </a:extLst>
          </p:cNvPr>
          <p:cNvSpPr/>
          <p:nvPr/>
        </p:nvSpPr>
        <p:spPr>
          <a:xfrm>
            <a:off x="5183769" y="3457049"/>
            <a:ext cx="208659" cy="209069"/>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rgbClr val="00AAC6"/>
          </a:solidFill>
          <a:ln w="12700">
            <a:miter lim="400000"/>
          </a:ln>
        </p:spPr>
        <p:txBody>
          <a:bodyPr tIns="34290" bIns="34290" anchor="ctr"/>
          <a:lstStyle/>
          <a:p>
            <a:pPr defTabSz="171399">
              <a:defRPr sz="3000">
                <a:solidFill>
                  <a:srgbClr val="FFFFFF"/>
                </a:solidFill>
                <a:effectLst>
                  <a:outerShdw blurRad="38100" dist="12700" dir="5400000" rotWithShape="0">
                    <a:srgbClr val="000000">
                      <a:alpha val="50000"/>
                    </a:srgbClr>
                  </a:outerShdw>
                </a:effectLst>
                <a:latin typeface="+mj-lt"/>
                <a:ea typeface="+mj-ea"/>
                <a:cs typeface="+mj-cs"/>
                <a:sym typeface="Helvetica"/>
              </a:defRPr>
            </a:pPr>
            <a:endParaRPr sz="1125" dirty="0">
              <a:highlight>
                <a:srgbClr val="00AAC6"/>
              </a:highlight>
              <a:latin typeface="Helvetica" pitchFamily="2" charset="0"/>
            </a:endParaRPr>
          </a:p>
        </p:txBody>
      </p:sp>
      <p:pic>
        <p:nvPicPr>
          <p:cNvPr id="57" name="Imagen 56">
            <a:extLst>
              <a:ext uri="{FF2B5EF4-FFF2-40B4-BE49-F238E27FC236}">
                <a16:creationId xmlns:a16="http://schemas.microsoft.com/office/drawing/2014/main" id="{B3195D17-BBE8-6748-BBEF-7044AAFCC6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1623" y="1168204"/>
            <a:ext cx="1341181" cy="1152813"/>
          </a:xfrm>
          <a:prstGeom prst="rect">
            <a:avLst/>
          </a:prstGeom>
        </p:spPr>
      </p:pic>
    </p:spTree>
    <p:extLst>
      <p:ext uri="{BB962C8B-B14F-4D97-AF65-F5344CB8AC3E}">
        <p14:creationId xmlns:p14="http://schemas.microsoft.com/office/powerpoint/2010/main" val="38031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51"/>
                                        </p:tgtEl>
                                        <p:attrNameLst>
                                          <p:attrName>style.visibility</p:attrName>
                                        </p:attrNameLst>
                                      </p:cBhvr>
                                      <p:to>
                                        <p:strVal val="visible"/>
                                      </p:to>
                                    </p:set>
                                    <p:anim calcmode="lin" valueType="num">
                                      <p:cBhvr>
                                        <p:cTn id="7" dur="500" fill="hold"/>
                                        <p:tgtEl>
                                          <p:spTgt spid="51"/>
                                        </p:tgtEl>
                                        <p:attrNameLst>
                                          <p:attrName>ppt_x</p:attrName>
                                        </p:attrNameLst>
                                      </p:cBhvr>
                                      <p:tavLst>
                                        <p:tav tm="0">
                                          <p:val>
                                            <p:strVal val="0-#ppt_w/2"/>
                                          </p:val>
                                        </p:tav>
                                        <p:tav tm="100000">
                                          <p:val>
                                            <p:strVal val="#ppt_x"/>
                                          </p:val>
                                        </p:tav>
                                      </p:tavLst>
                                    </p:anim>
                                    <p:anim calcmode="lin" valueType="num">
                                      <p:cBhvr>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52"/>
                                        </p:tgtEl>
                                        <p:attrNameLst>
                                          <p:attrName>style.visibility</p:attrName>
                                        </p:attrNameLst>
                                      </p:cBhvr>
                                      <p:to>
                                        <p:strVal val="visible"/>
                                      </p:to>
                                    </p:set>
                                    <p:anim calcmode="lin" valueType="num">
                                      <p:cBhvr>
                                        <p:cTn id="12" dur="500" fill="hold"/>
                                        <p:tgtEl>
                                          <p:spTgt spid="52"/>
                                        </p:tgtEl>
                                        <p:attrNameLst>
                                          <p:attrName>ppt_x</p:attrName>
                                        </p:attrNameLst>
                                      </p:cBhvr>
                                      <p:tavLst>
                                        <p:tav tm="0">
                                          <p:val>
                                            <p:strVal val="0-#ppt_w/2"/>
                                          </p:val>
                                        </p:tav>
                                        <p:tav tm="100000">
                                          <p:val>
                                            <p:strVal val="#ppt_x"/>
                                          </p:val>
                                        </p:tav>
                                      </p:tavLst>
                                    </p:anim>
                                    <p:anim calcmode="lin" valueType="num">
                                      <p:cBhvr>
                                        <p:cTn id="13" dur="500" fill="hold"/>
                                        <p:tgtEl>
                                          <p:spTgt spid="5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iterate>
                                    <p:tmAbs val="0"/>
                                  </p:iterate>
                                  <p:childTnLst>
                                    <p:set>
                                      <p:cBhvr>
                                        <p:cTn id="16" fill="hold"/>
                                        <p:tgtEl>
                                          <p:spTgt spid="54"/>
                                        </p:tgtEl>
                                        <p:attrNameLst>
                                          <p:attrName>style.visibility</p:attrName>
                                        </p:attrNameLst>
                                      </p:cBhvr>
                                      <p:to>
                                        <p:strVal val="visible"/>
                                      </p:to>
                                    </p:set>
                                    <p:anim calcmode="lin" valueType="num">
                                      <p:cBhvr>
                                        <p:cTn id="17" dur="500" fill="hold"/>
                                        <p:tgtEl>
                                          <p:spTgt spid="54"/>
                                        </p:tgtEl>
                                        <p:attrNameLst>
                                          <p:attrName>ppt_x</p:attrName>
                                        </p:attrNameLst>
                                      </p:cBhvr>
                                      <p:tavLst>
                                        <p:tav tm="0">
                                          <p:val>
                                            <p:strVal val="#ppt_x"/>
                                          </p:val>
                                        </p:tav>
                                        <p:tav tm="100000">
                                          <p:val>
                                            <p:strVal val="#ppt_x"/>
                                          </p:val>
                                        </p:tav>
                                      </p:tavLst>
                                    </p:anim>
                                    <p:anim calcmode="lin" valueType="num">
                                      <p:cBhvr>
                                        <p:cTn id="18" dur="500" fill="hold"/>
                                        <p:tgtEl>
                                          <p:spTgt spid="5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iterate>
                                    <p:tmAbs val="0"/>
                                  </p:iterate>
                                  <p:childTnLst>
                                    <p:set>
                                      <p:cBhvr>
                                        <p:cTn id="20" fill="hold"/>
                                        <p:tgtEl>
                                          <p:spTgt spid="55"/>
                                        </p:tgtEl>
                                        <p:attrNameLst>
                                          <p:attrName>style.visibility</p:attrName>
                                        </p:attrNameLst>
                                      </p:cBhvr>
                                      <p:to>
                                        <p:strVal val="visible"/>
                                      </p:to>
                                    </p:set>
                                    <p:anim calcmode="lin" valueType="num">
                                      <p:cBhvr>
                                        <p:cTn id="21" dur="500" fill="hold"/>
                                        <p:tgtEl>
                                          <p:spTgt spid="55"/>
                                        </p:tgtEl>
                                        <p:attrNameLst>
                                          <p:attrName>ppt_x</p:attrName>
                                        </p:attrNameLst>
                                      </p:cBhvr>
                                      <p:tavLst>
                                        <p:tav tm="0">
                                          <p:val>
                                            <p:strVal val="#ppt_x"/>
                                          </p:val>
                                        </p:tav>
                                        <p:tav tm="100000">
                                          <p:val>
                                            <p:strVal val="#ppt_x"/>
                                          </p:val>
                                        </p:tav>
                                      </p:tavLst>
                                    </p:anim>
                                    <p:anim calcmode="lin" valueType="num">
                                      <p:cBhvr>
                                        <p:cTn id="22" dur="500" fill="hold"/>
                                        <p:tgtEl>
                                          <p:spTgt spid="5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iterate>
                                    <p:tmAbs val="0"/>
                                  </p:iterate>
                                  <p:childTnLst>
                                    <p:set>
                                      <p:cBhvr>
                                        <p:cTn id="24" fill="hold"/>
                                        <p:tgtEl>
                                          <p:spTgt spid="56"/>
                                        </p:tgtEl>
                                        <p:attrNameLst>
                                          <p:attrName>style.visibility</p:attrName>
                                        </p:attrNameLst>
                                      </p:cBhvr>
                                      <p:to>
                                        <p:strVal val="visible"/>
                                      </p:to>
                                    </p:set>
                                    <p:anim calcmode="lin" valueType="num">
                                      <p:cBhvr>
                                        <p:cTn id="25" dur="500" fill="hold"/>
                                        <p:tgtEl>
                                          <p:spTgt spid="56"/>
                                        </p:tgtEl>
                                        <p:attrNameLst>
                                          <p:attrName>ppt_x</p:attrName>
                                        </p:attrNameLst>
                                      </p:cBhvr>
                                      <p:tavLst>
                                        <p:tav tm="0">
                                          <p:val>
                                            <p:strVal val="#ppt_x"/>
                                          </p:val>
                                        </p:tav>
                                        <p:tav tm="100000">
                                          <p:val>
                                            <p:strVal val="#ppt_x"/>
                                          </p:val>
                                        </p:tav>
                                      </p:tavLst>
                                    </p:anim>
                                    <p:anim calcmode="lin" valueType="num">
                                      <p:cBhvr>
                                        <p:cTn id="26"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advAuto="0"/>
      <p:bldP spid="52" grpId="0" animBg="1" advAuto="0"/>
      <p:bldP spid="54" grpId="0" animBg="1" advAuto="0"/>
      <p:bldP spid="55" grpId="0" animBg="1" advAuto="0"/>
      <p:bldP spid="56" grpId="0" animBg="1" advAuto="0"/>
    </p:bld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966</TotalTime>
  <Words>1955</Words>
  <Application>Microsoft Macintosh PowerPoint</Application>
  <PresentationFormat>Presentación en pantalla (16:9)</PresentationFormat>
  <Paragraphs>256</Paragraphs>
  <Slides>31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31</vt:i4>
      </vt:variant>
    </vt:vector>
  </HeadingPairs>
  <TitlesOfParts>
    <vt:vector size="39" baseType="lpstr">
      <vt:lpstr>Arial</vt:lpstr>
      <vt:lpstr>Calibri</vt:lpstr>
      <vt:lpstr>Calibri Light</vt:lpstr>
      <vt:lpstr>Helvetica</vt:lpstr>
      <vt:lpstr>Poppins</vt:lpstr>
      <vt:lpstr>Roboto Black</vt:lpstr>
      <vt:lpstr>Roboto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Natalia Canessa</dc:creator>
  <cp:lastModifiedBy>Natalia Canessa</cp:lastModifiedBy>
  <cp:revision>48</cp:revision>
  <dcterms:created xsi:type="dcterms:W3CDTF">2019-10-08T17:32:24Z</dcterms:created>
  <dcterms:modified xsi:type="dcterms:W3CDTF">2019-10-09T22:13:59Z</dcterms:modified>
</cp:coreProperties>
</file>